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0" r:id="rId3"/>
  </p:sldMasterIdLst>
  <p:notesMasterIdLst>
    <p:notesMasterId r:id="rId26"/>
  </p:notesMasterIdLst>
  <p:sldIdLst>
    <p:sldId id="261" r:id="rId4"/>
    <p:sldId id="373" r:id="rId5"/>
    <p:sldId id="268" r:id="rId6"/>
    <p:sldId id="269" r:id="rId7"/>
    <p:sldId id="270" r:id="rId8"/>
    <p:sldId id="271" r:id="rId9"/>
    <p:sldId id="272" r:id="rId10"/>
    <p:sldId id="274" r:id="rId11"/>
    <p:sldId id="374" r:id="rId12"/>
    <p:sldId id="264" r:id="rId13"/>
    <p:sldId id="368" r:id="rId14"/>
    <p:sldId id="257" r:id="rId15"/>
    <p:sldId id="256" r:id="rId16"/>
    <p:sldId id="258" r:id="rId17"/>
    <p:sldId id="259" r:id="rId18"/>
    <p:sldId id="260" r:id="rId19"/>
    <p:sldId id="262" r:id="rId20"/>
    <p:sldId id="263" r:id="rId21"/>
    <p:sldId id="375" r:id="rId22"/>
    <p:sldId id="265" r:id="rId23"/>
    <p:sldId id="376" r:id="rId24"/>
    <p:sldId id="266"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61" autoAdjust="0"/>
  </p:normalViewPr>
  <p:slideViewPr>
    <p:cSldViewPr snapToGrid="0">
      <p:cViewPr>
        <p:scale>
          <a:sx n="114" d="100"/>
          <a:sy n="114" d="100"/>
        </p:scale>
        <p:origin x="-47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69B31-596D-475E-9A5D-9BC3384A1307}" type="datetimeFigureOut">
              <a:rPr lang="nl-NL" smtClean="0"/>
              <a:t>29-3-2023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3EE0B-6C32-416E-B418-03112BA36DD1}" type="slidenum">
              <a:rPr lang="nl-NL" smtClean="0"/>
              <a:t>‹#›</a:t>
            </a:fld>
            <a:endParaRPr lang="nl-NL"/>
          </a:p>
        </p:txBody>
      </p:sp>
    </p:spTree>
    <p:extLst>
      <p:ext uri="{BB962C8B-B14F-4D97-AF65-F5344CB8AC3E}">
        <p14:creationId xmlns:p14="http://schemas.microsoft.com/office/powerpoint/2010/main" val="720862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bij Nationaal Park Hollandse Duinen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7AEAE-7D4B-475F-9218-E08351E25D5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917445" lvl="1" indent="-813462"/>
            <a:r>
              <a:rPr lang="nl-NL" dirty="0"/>
              <a:t>In 2016:</a:t>
            </a:r>
          </a:p>
          <a:p>
            <a:pPr marL="1917445" lvl="1" indent="-813462"/>
            <a:r>
              <a:rPr lang="nl-NL" dirty="0"/>
              <a:t>Hebben 40 partijen in een snelkookpan elkaar gevonden om een nieuw nationaal park op</a:t>
            </a:r>
            <a:r>
              <a:rPr lang="nl-NL" baseline="0" dirty="0"/>
              <a:t> te richten. Met verschillende belangen en drijfveren maar één gemeenschappelijk: waarde toevoegen aan dit prachtige gebied. We hebben een fantastisch </a:t>
            </a:r>
            <a:r>
              <a:rPr lang="nl-NL" baseline="0" dirty="0" err="1"/>
              <a:t>bidbook</a:t>
            </a:r>
            <a:r>
              <a:rPr lang="nl-NL" baseline="0" dirty="0"/>
              <a:t> ingediend. </a:t>
            </a:r>
            <a:r>
              <a:rPr lang="nl-NL" dirty="0"/>
              <a:t>Veel media aandacht ontvangen. De vakjury EN het publiek overtuigd en zijn</a:t>
            </a:r>
            <a:r>
              <a:rPr lang="nl-NL" baseline="0" dirty="0"/>
              <a:t> hierdoor bestempeld als één van de mooiste natuurgebieden van Nederland.</a:t>
            </a:r>
            <a:endParaRPr lang="nl-NL" dirty="0"/>
          </a:p>
          <a:p>
            <a:pPr marL="1917445" lvl="1" indent="-813462"/>
            <a:endParaRPr lang="nl-NL" dirty="0"/>
          </a:p>
          <a:p>
            <a:pPr marL="1917445" lvl="1" indent="-813462"/>
            <a:r>
              <a:rPr lang="nl-NL" dirty="0"/>
              <a:t>Nieuw voor dit park is dat we het landschap zien als drager van het nieuwe nationale</a:t>
            </a:r>
            <a:r>
              <a:rPr lang="nl-NL" baseline="0" dirty="0"/>
              <a:t> park, met een parelketting van natuurgebieden. Het park zelf is breder dan dat. Het gaat ook om strand, landgoederen, bollenvelden en parken!</a:t>
            </a:r>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0B873-5876-4E8B-8A9D-426343541E93}" type="slidenum">
              <a:rPr kumimoji="0" lang="nl-NL" sz="3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3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95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Overzicht over gebied met verschillen in typen landschap, veel diversiteit dicht bij elkaar, 2 grote stedelijke kernen met eigen karakter en daartussen verschillende streken. </a:t>
            </a:r>
          </a:p>
          <a:p>
            <a:r>
              <a:rPr lang="nl-NL" dirty="0"/>
              <a:t>NPHD is een nationaal park nieuwe stijl. Dat is een innovatieve manier om te werken aan het </a:t>
            </a:r>
            <a:r>
              <a:rPr lang="nl-NL" dirty="0" err="1"/>
              <a:t>instandhouden</a:t>
            </a:r>
            <a:r>
              <a:rPr lang="nl-NL" dirty="0"/>
              <a:t> van natuur, landschap en erfgoed. De kern van een NP nieuwe stijl is altijd hoogwaardige natuur, in ons geval de kustduinen die de status van Natura 2000 hebben en nationaal en internationaal van betekenis zijn. De natuurgebieden hebben een netwerk van natuur in de wijde omtrek nodig om op lange termijn te overleven. Maar ook mensen hebben in hun leefomgeving natuur nodig, zoals we tijdens de corona-crisis gemerkt hebben. We werken aan een goede leefomgeving en vestigingsklimaat voor mensen, dieren en planten. Natuur is geen luxeproduct maar een noodzakelijkheid.</a:t>
            </a:r>
          </a:p>
          <a:p>
            <a:r>
              <a:rPr lang="nl-NL" dirty="0"/>
              <a:t>Daarom hebben we gekozen om een contour om het landschap als geheel te trekken omdat ook in de stad natuur voorkomt of ontwikkeld kan worden die als stapstenen werken tussen natuurgebieden in.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33599-C30F-4C89-96A5-9F90A89AFBC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34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Nationaal Park Hollandse Duinen verbindt de natuur stad en zee met elkaar!</a:t>
            </a:r>
          </a:p>
          <a:p>
            <a:r>
              <a:rPr lang="nl-NL" dirty="0"/>
              <a:t/>
            </a:r>
            <a:br>
              <a:rPr lang="nl-NL" dirty="0"/>
            </a:br>
            <a:r>
              <a:rPr lang="nl-NL" dirty="0"/>
              <a:t>Maar de unieke natuur in NPHD wordt bedreigd doordat er veel  te veel stikstof op de bodem neerslaat.</a:t>
            </a:r>
            <a:br>
              <a:rPr lang="nl-NL" dirty="0"/>
            </a:br>
            <a:endParaRPr lang="nl-NL" dirty="0"/>
          </a:p>
          <a:p>
            <a:r>
              <a:rPr lang="nl-NL" dirty="0"/>
              <a:t>Het is nu tijd om samen in actie te komen, niet alleen o.b.v. de gebiedsgerichte aanpak van de PZH; de vrijwillige inzet van het bedrijfsleven voor stikstofreductie is cruciaal.</a:t>
            </a:r>
            <a:br>
              <a:rPr lang="nl-NL" dirty="0"/>
            </a:br>
            <a:r>
              <a:rPr lang="nl-NL" dirty="0"/>
              <a:t/>
            </a:r>
            <a:br>
              <a:rPr lang="nl-NL" dirty="0"/>
            </a:br>
            <a:r>
              <a:rPr lang="nl-NL" dirty="0"/>
              <a:t>Ons plan van aanpak richt zich daarom op het in beweging brengen van bedrijven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101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Onze pioniers zijn vervolgens vanuit de contouren van deze kick-off aan het werk gegaan, hetgeen uiteindelijk heeft geleidt tot de aan u vandaag te overhandigen ‘gebiedsgerichte aanpak’ voor bedrijven. Het zal velen van jullie inmiddels bekend zijn dat stikstof een veelkoppig monster is. Met ook heel veel misverstanden. Zo wordt stikstof samen met zuurstof of waterstof omgezet in </a:t>
            </a:r>
            <a:r>
              <a:rPr lang="nl-NL" b="1" dirty="0"/>
              <a:t>stikstofoxiden</a:t>
            </a:r>
            <a:r>
              <a:rPr lang="nl-NL" dirty="0"/>
              <a:t> of </a:t>
            </a:r>
            <a:r>
              <a:rPr lang="nl-NL" b="1" dirty="0"/>
              <a:t>ammoniak</a:t>
            </a:r>
            <a:r>
              <a:rPr lang="nl-NL" dirty="0"/>
              <a:t>. Je spreekt dan over </a:t>
            </a:r>
            <a:r>
              <a:rPr lang="nl-NL" b="1" dirty="0"/>
              <a:t>reactieve stikstof</a:t>
            </a:r>
            <a:r>
              <a:rPr lang="nl-NL" dirty="0"/>
              <a:t>. </a:t>
            </a:r>
          </a:p>
          <a:p>
            <a:endParaRPr lang="nl-NL" dirty="0"/>
          </a:p>
          <a:p>
            <a:r>
              <a:rPr lang="nl-NL" dirty="0"/>
              <a:t>Drie termen zijn in dat kader relevant: </a:t>
            </a:r>
            <a:br>
              <a:rPr lang="nl-NL" dirty="0"/>
            </a:br>
            <a:r>
              <a:rPr lang="nl-NL" b="1" dirty="0"/>
              <a:t>emissie</a:t>
            </a:r>
            <a:r>
              <a:rPr lang="nl-NL" dirty="0"/>
              <a:t> (stikstofoxiden uit verkeer en industrie, verbranden gas / ammoniak vooral uit landbouw) </a:t>
            </a:r>
            <a:r>
              <a:rPr lang="nl-NL" b="1" dirty="0"/>
              <a:t>concentratie</a:t>
            </a:r>
            <a:r>
              <a:rPr lang="nl-NL" b="0" dirty="0"/>
              <a:t> (hoeveel zit er in de lucht aan stikstofoxiden en ammoniak) </a:t>
            </a:r>
            <a:r>
              <a:rPr lang="nl-NL" b="1" dirty="0"/>
              <a:t>depositie </a:t>
            </a:r>
            <a:r>
              <a:rPr lang="nl-NL" b="0" dirty="0"/>
              <a:t>(het neerslaan van stikstofoxiden en ammoniak in de grond = stikstofdepositie: nat is via regen, droog is via planten) </a:t>
            </a:r>
          </a:p>
          <a:p>
            <a:endParaRPr lang="nl-NL" b="0" dirty="0"/>
          </a:p>
          <a:p>
            <a:r>
              <a:rPr lang="nl-NL" b="0" dirty="0"/>
              <a:t>Het NPHD staat onder grote druk vanwege stikstofdeposities van binnen- en van buiten de Randstad (vliegverkeer, wegverkeer, scheepvaart ook aan de kust, industrie, land- en tuinbouw, dichte bewoning). </a:t>
            </a:r>
            <a:r>
              <a:rPr lang="nl-NL" dirty="0"/>
              <a:t>De unieke natuur van NPHD kon juist ontstaan dankzij een zeer stikstofarme omgeving in combinatie met een zout en kalkrijk zeeklimaat. Door de stikstof depositie wordt NPHD te groen en verarmd de biodiversiteit (unieke planten en dieren)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27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initiatief van de provincie Zuid-Holland is daarom een groot aantal (semi) overheidspartijen gestart met een gebiedsgerichte aanpak van deze stikstofproblematiek waarbij de natuur versterken centraal staat.</a:t>
            </a:r>
          </a:p>
          <a:p>
            <a:endParaRPr lang="nl-NL" dirty="0"/>
          </a:p>
          <a:p>
            <a:r>
              <a:rPr lang="nl-NL" dirty="0"/>
              <a:t>Tot nog toe zijn het daarmee vooral (semi)overheidspartijen betrokken bij deze gebiedsgerichte aanpak die de stikstofcrisis moet keren. Zij hebben onder andere in samenwerking met natuur- en milieuorganisaties acties in gang gezet die moeten</a:t>
            </a:r>
          </a:p>
          <a:p>
            <a:r>
              <a:rPr lang="nl-NL" dirty="0"/>
              <a:t>bijdragen aan natuurherstel (bijvoorbeeld door stikstof verrijkte bodem af te graven waarna ze met zandverstuivingen het oude evenwicht proberen te herstellen, het verwijderen van uitheemse soorten of kalkinjecties. </a:t>
            </a:r>
          </a:p>
          <a:p>
            <a:endParaRPr lang="nl-NL" dirty="0"/>
          </a:p>
          <a:p>
            <a:r>
              <a:rPr lang="nl-NL" dirty="0"/>
              <a:t>Maar dit is bijna allemaal symptoombestrijding en geen bronbestrijding. Het blijft dweilen met de kraan open als we ook niet het bedrijfsleven actief aan het NPHD verbinden.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3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Bedrijven moeten zich bewust(er) worden van de problematiek en hun eigen bijdrage daaraan.</a:t>
            </a:r>
          </a:p>
          <a:p>
            <a:endParaRPr lang="nl-NL" dirty="0"/>
          </a:p>
          <a:p>
            <a:r>
              <a:rPr lang="nl-NL" dirty="0"/>
              <a:t>Wij zijn er van overtuigd dat wanneer ze zich meer bewust worden (gemaakt) van hun bijdrage aan de stikstofdepositie en in plaats van beschadigen ook kunnen bijdragen aan een vitaal NPHD bedrijven zich meer verbonden voelen met de instandhoudingsdoelstellingen en zich daar ook actiever voor zullen willen inzetten. </a:t>
            </a:r>
            <a:br>
              <a:rPr lang="nl-NL" dirty="0"/>
            </a:br>
            <a:r>
              <a:rPr lang="nl-NL" dirty="0"/>
              <a:t/>
            </a:r>
            <a:br>
              <a:rPr lang="nl-NL" dirty="0"/>
            </a:br>
            <a:r>
              <a:rPr lang="nl-NL" dirty="0"/>
              <a:t>Op individueel niveau, maar ook collectief vanuit samenwerking met andere bedrijven, overheden en </a:t>
            </a:r>
            <a:r>
              <a:rPr lang="nl-NL" dirty="0" err="1"/>
              <a:t>natuuren</a:t>
            </a:r>
            <a:r>
              <a:rPr lang="nl-NL" dirty="0"/>
              <a:t> milieuorganisaties.</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637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ze hun stikstofuitstoot verminderen, maken bedrijven zichzelf niet alleen toekomstbestendig en toekomstwaardig, ze leveren óók een belangrijke bijdrage aan de realisatie van de doelen van NPHD en aan natuurherstel.</a:t>
            </a:r>
            <a:br>
              <a:rPr lang="nl-NL" dirty="0"/>
            </a:br>
            <a:r>
              <a:rPr lang="nl-NL" dirty="0"/>
              <a:t/>
            </a:r>
            <a:br>
              <a:rPr lang="nl-NL" dirty="0"/>
            </a:br>
            <a:r>
              <a:rPr lang="nl-NL" dirty="0"/>
              <a:t>Welk bedrijf wil zich daar nou niet positief mee associëren?</a:t>
            </a:r>
            <a:br>
              <a:rPr lang="nl-NL" dirty="0"/>
            </a:br>
            <a:r>
              <a:rPr lang="nl-NL" dirty="0"/>
              <a:t/>
            </a:r>
            <a:br>
              <a:rPr lang="nl-NL" dirty="0"/>
            </a:br>
            <a:r>
              <a:rPr lang="nl-NL" dirty="0"/>
              <a:t> Ze kiezen er vrijwillig en bewust voor hun stikstofuitstoot te reduceren om zo de natuur in het gebied te herstellen. Een gebied dat hun achtertuin vormt, alsook dat van hun medewerkers en klanten.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84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Stikstofdepositie reduceren</a:t>
            </a:r>
            <a:r>
              <a:rPr lang="nl-NL" dirty="0"/>
              <a:t>: spreekt voor zich, liefst met concreet meetbare reductiedoelstellingen (20% reductie t.o.v. 2019 per 2025)</a:t>
            </a:r>
            <a:br>
              <a:rPr lang="nl-NL" dirty="0"/>
            </a:br>
            <a:r>
              <a:rPr lang="nl-NL" b="1" dirty="0"/>
              <a:t>NPHD versterken</a:t>
            </a:r>
            <a:r>
              <a:rPr lang="nl-NL" dirty="0"/>
              <a:t>: herkenbaarheid vergroten door ook in de bebouwde bedrijfs- en woonomgeving NPHD zichtbaarder te maken en te verbinden met de natuurgebied</a:t>
            </a:r>
            <a:br>
              <a:rPr lang="nl-NL" dirty="0"/>
            </a:br>
            <a:r>
              <a:rPr lang="nl-NL" b="1" dirty="0"/>
              <a:t>Bewustwording vergroten</a:t>
            </a:r>
            <a:r>
              <a:rPr lang="nl-NL" b="0" dirty="0"/>
              <a:t>:</a:t>
            </a:r>
            <a:r>
              <a:rPr lang="nl-NL" dirty="0"/>
              <a:t> ondernemers laten weten wat hun lokale en/of regionale bijdrage is aan de te hoge stikstofdepositie en een top 10 per gemeente proberen te verbinden</a:t>
            </a:r>
            <a:br>
              <a:rPr lang="nl-NL" dirty="0"/>
            </a:br>
            <a:r>
              <a:rPr lang="nl-NL" b="1" dirty="0"/>
              <a:t>Eigenaarschap creëren</a:t>
            </a:r>
            <a:r>
              <a:rPr lang="nl-NL" b="0" dirty="0"/>
              <a:t>: bedrijven als regio ambassadeurs o.b.v. story telling laten optreden namens het NPDH o.b.v. wederzijdse verantwoordelijkheid voor de instandhoudingsdoelen en daarmee eigenaarschap</a:t>
            </a:r>
            <a:br>
              <a:rPr lang="nl-NL" b="0" dirty="0"/>
            </a:br>
            <a:r>
              <a:rPr lang="nl-NL" dirty="0"/>
              <a:t/>
            </a:r>
            <a:br>
              <a:rPr lang="nl-NL" dirty="0"/>
            </a:b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933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ts val="2850"/>
              </a:lnSpc>
              <a:buClr>
                <a:srgbClr val="00AAAA"/>
              </a:buClr>
              <a:buSzPct val="100000"/>
              <a:buFont typeface="+mj-lt"/>
              <a:buNone/>
            </a:pPr>
            <a:r>
              <a:rPr lang="nl-NL" sz="1200" dirty="0"/>
              <a:t>1. Het stikstofprobleem kenbaar en herkenbaar maken || 2.   Contouren NPHD zichtbaar maken || 3.   Meerwaarde van NPHD benadrukken</a:t>
            </a:r>
          </a:p>
          <a:p>
            <a:pPr marL="0" indent="0">
              <a:lnSpc>
                <a:spcPts val="2850"/>
              </a:lnSpc>
              <a:buClr>
                <a:srgbClr val="00AAAA"/>
              </a:buClr>
              <a:buSzPct val="100000"/>
              <a:buFont typeface="+mj-lt"/>
              <a:buNone/>
            </a:pPr>
            <a:r>
              <a:rPr lang="nl-NL" sz="1200" dirty="0"/>
              <a:t>4. De grote </a:t>
            </a:r>
            <a:r>
              <a:rPr lang="nl-NL" sz="1200" dirty="0" err="1"/>
              <a:t>stikstofuitstoters</a:t>
            </a:r>
            <a:r>
              <a:rPr lang="nl-NL" sz="1200" dirty="0"/>
              <a:t> identificeren || 5. Concrete oplossingen bieden voor NO</a:t>
            </a:r>
            <a:r>
              <a:rPr lang="nl-NL" sz="1200" baseline="-25000" dirty="0"/>
              <a:t>X</a:t>
            </a:r>
            <a:r>
              <a:rPr lang="nl-NL" sz="1200" dirty="0"/>
              <a:t> reductie || 6.   NO</a:t>
            </a:r>
            <a:r>
              <a:rPr lang="nl-NL" sz="1200" baseline="-25000" dirty="0"/>
              <a:t>X</a:t>
            </a:r>
            <a:r>
              <a:rPr lang="nl-NL" sz="1200" dirty="0"/>
              <a:t>-reductie stimuleren meteen beloningssysteem</a:t>
            </a:r>
          </a:p>
          <a:p>
            <a:pPr marL="0" marR="0" lvl="0" indent="0" algn="l" defTabSz="914400" rtl="0" eaLnBrk="1" fontAlgn="auto" latinLnBrk="0" hangingPunct="1">
              <a:lnSpc>
                <a:spcPts val="2850"/>
              </a:lnSpc>
              <a:spcBef>
                <a:spcPts val="0"/>
              </a:spcBef>
              <a:spcAft>
                <a:spcPts val="0"/>
              </a:spcAft>
              <a:buClr>
                <a:srgbClr val="00AAAA"/>
              </a:buClr>
              <a:buSzPct val="100000"/>
              <a:buFont typeface="+mj-lt"/>
              <a:buNone/>
              <a:tabLst/>
              <a:defRPr/>
            </a:pPr>
            <a:r>
              <a:rPr lang="nl-NL" sz="1200" dirty="0"/>
              <a:t>7. Aan ambassadeur- en eigenaarschap bouwen || 8. Aansluiten bij bestaande initiatieven en ontwikkelingen || 9. Meerwaarde van NPHD duidelijk maken bij bedrijven || 10. Infrastructurele aanpassingen om NPHD te versterken</a:t>
            </a:r>
          </a:p>
          <a:p>
            <a:pPr marL="0" indent="0">
              <a:lnSpc>
                <a:spcPts val="2850"/>
              </a:lnSpc>
              <a:buClr>
                <a:srgbClr val="00AAAA"/>
              </a:buClr>
              <a:buSzPct val="100000"/>
              <a:buFont typeface="+mj-lt"/>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07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Vanuit samenwerking bouwen we aan een gebiedsgericht actieprogramma waarmee bedrijven vrijwillig hun eigen stikstofuitstoot kunnen reduceren. </a:t>
            </a:r>
            <a:br>
              <a:rPr lang="nl-NL" dirty="0"/>
            </a:br>
            <a:r>
              <a:rPr lang="nl-NL" dirty="0"/>
              <a:t/>
            </a:r>
            <a:br>
              <a:rPr lang="nl-NL" dirty="0"/>
            </a:br>
            <a:r>
              <a:rPr lang="nl-NL" dirty="0"/>
              <a:t>Daarmee bouwen we collectief en per gemeente aan een alliantie van bedrijven die zich inzetten als ambassadeurs van het NPHD. </a:t>
            </a:r>
          </a:p>
          <a:p>
            <a:r>
              <a:rPr lang="nl-NL" dirty="0"/>
              <a:t/>
            </a:r>
            <a:br>
              <a:rPr lang="nl-NL" dirty="0"/>
            </a:br>
            <a:r>
              <a:rPr lang="nl-NL" dirty="0"/>
              <a:t>Geen maatregelen van bovenaf, maar o.b.v. ambassadeurschap lokaal en regionaal betrekken en verbinden aan het NPHD.</a:t>
            </a:r>
            <a:br>
              <a:rPr lang="nl-NL" dirty="0"/>
            </a:br>
            <a:r>
              <a:rPr lang="nl-NL" dirty="0"/>
              <a:t/>
            </a:r>
            <a:br>
              <a:rPr lang="nl-NL" dirty="0"/>
            </a:br>
            <a:r>
              <a:rPr lang="nl-NL" dirty="0"/>
              <a:t>Welke gemeenten helpen mee om een alliantie van bedrijven aan het NPHD te verbinden die voor minimaal 5 jaar met dit actieprogramma aan de slag gaan om hun stikstofuitstoot te reduceren en NPHD te revitaliseren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10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Circulair West heeft als ondernemersnetwerk inmiddels 50 organisaties aan zich verbonden, waaronder 40 toonaangevende MKB bedrijven en de Provincie Noord-Holland en Zuid-Holland. Ook zijn alle gemeenten van de Duin &amp; Bollenstreek vriend van CW en eind deze maand sluiten ook de gemeente Leiden en Haarlemmermeer aan.  We richten ons op een werkgebied in het hart van West-Nederland: grofweg tussen de MRA regio en Den Haag/Rotterdam. Gemeenten als Leidschendam-Voorburg, Voorschoten en Wassenaar zijn dan ook meer dan welkom zich ook aan te sluiten!</a:t>
            </a:r>
            <a:br>
              <a:rPr lang="nl-NL" dirty="0"/>
            </a:br>
            <a:r>
              <a:rPr lang="nl-NL" dirty="0"/>
              <a:t/>
            </a:r>
            <a:br>
              <a:rPr lang="nl-NL" dirty="0"/>
            </a:br>
            <a:r>
              <a:rPr lang="nl-NL" dirty="0"/>
              <a:t>Met bedrijven werken wij samen aan zogenaamde icoonprojecten. Circulaire innovatievraagstukken die zich veelal bevinden op het snijvlak van een beter wereld en ondernemerschap. Zo hebben we een blauwdruk voor een duurzame woonwijk gemaakt, het nationale betonakkoord regionaal vertaald om te komen tot circulaire betonstromen, lanceerden we vorige week de </a:t>
            </a:r>
            <a:r>
              <a:rPr lang="nl-NL" dirty="0" err="1"/>
              <a:t>Meerbox</a:t>
            </a:r>
            <a:r>
              <a:rPr lang="nl-NL" dirty="0"/>
              <a:t> waarmee we een regionale kringloop van waardevolle overgebleven bouwmaterialen vormgeven en zijn we betrokken bij Coast </a:t>
            </a:r>
            <a:r>
              <a:rPr lang="nl-NL" dirty="0" err="1"/>
              <a:t>Busters</a:t>
            </a:r>
            <a:r>
              <a:rPr lang="nl-NL" dirty="0"/>
              <a:t> dat met hun innovatieve bellenscherm in Katwijk in de Oude Rhijn volgend jaar ook een eductiecentrum over de problematiek van (zwerf) plastic wil realiseren. Begin dit jaar benaderd Georgette </a:t>
            </a:r>
            <a:r>
              <a:rPr lang="nl-NL" dirty="0" err="1"/>
              <a:t>Letz</a:t>
            </a:r>
            <a:r>
              <a:rPr lang="nl-NL" dirty="0"/>
              <a:t> ons of we mee wilden denken met de stikstofproblematiek van NPHD.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01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6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00000"/>
              </a:lnSpc>
              <a:buClr>
                <a:srgbClr val="00AAAA"/>
              </a:buClr>
              <a:buSzPct val="100000"/>
              <a:buFont typeface=".Lucida Grande UI Regular"/>
              <a:buNone/>
            </a:pPr>
            <a:r>
              <a:rPr lang="nl-NL" sz="1200" dirty="0"/>
              <a:t>Meldt je aan als deelnemer van de werkgroep waarmee we het plan van aanpak gaan uitwerken in een concrete actie agenda, incl. organisatiestructuur en bekostiging. </a:t>
            </a:r>
            <a:br>
              <a:rPr lang="nl-NL" sz="1200" dirty="0"/>
            </a:br>
            <a:r>
              <a:rPr lang="nl-NL" sz="1200" dirty="0"/>
              <a:t/>
            </a:r>
            <a:br>
              <a:rPr lang="nl-NL" sz="1200" dirty="0"/>
            </a:br>
            <a:r>
              <a:rPr lang="nl-NL" sz="1200" dirty="0"/>
              <a:t>Wordt als gemeenten met de lokale en regionale ondernemersvereniging aanjager van bedrijven die vrijwillig als ambassadeurs stikstof reduceren door zich aan NPHD te verbinden. </a:t>
            </a:r>
            <a:br>
              <a:rPr lang="nl-NL" sz="1200" dirty="0"/>
            </a:br>
            <a:r>
              <a:rPr lang="nl-NL" sz="1200" dirty="0"/>
              <a:t/>
            </a:r>
            <a:br>
              <a:rPr lang="nl-NL" sz="1200" dirty="0"/>
            </a:br>
            <a:r>
              <a:rPr lang="nl-NL" sz="1200" dirty="0"/>
              <a:t>Bouw mee aan NPHD als kennis- en expertise platform voor gemeenten en bedrijven (bijvoorbeeld m.b.t. het invoeren van zero </a:t>
            </a:r>
            <a:r>
              <a:rPr lang="nl-NL" sz="1200" dirty="0" err="1"/>
              <a:t>emissiezone’s</a:t>
            </a:r>
            <a:r>
              <a:rPr lang="nl-NL" sz="1200" dirty="0"/>
              <a:t>, subsidieregelingen etc.). </a:t>
            </a:r>
          </a:p>
          <a:p>
            <a:pPr marL="0" indent="0">
              <a:lnSpc>
                <a:spcPct val="100000"/>
              </a:lnSpc>
              <a:buClr>
                <a:srgbClr val="00AAAA"/>
              </a:buClr>
              <a:buSzPct val="100000"/>
              <a:buFont typeface=".Lucida Grande UI Regular"/>
              <a:buNone/>
            </a:pPr>
            <a:endParaRPr lang="nl-NL" sz="1200" dirty="0"/>
          </a:p>
          <a:p>
            <a:pPr marL="0" indent="0">
              <a:lnSpc>
                <a:spcPct val="100000"/>
              </a:lnSpc>
              <a:buClr>
                <a:srgbClr val="00AAAA"/>
              </a:buClr>
              <a:buSzPct val="100000"/>
              <a:buFont typeface=".Lucida Grande UI Regular"/>
              <a:buNone/>
            </a:pPr>
            <a:r>
              <a:rPr lang="nl-NL" sz="1200" dirty="0"/>
              <a:t>Samen maken we werk van een toekomstbestendiger NPHD mét ook nieuwe vergunningsruimte voor economische initiatieven!</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01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Circulair West heeft als ondernemersnetwerk inmiddels 50 organisaties aan zich verbonden, waaronder 40 toonaangevende MKB bedrijven en de Provincie Noord-Holland en Zuid-Holland. Ook zijn alle gemeenten van de Duin &amp; Bollenstreek vriend van CW en eind deze maand sluiten ook de gemeente Leiden en Haarlemmermeer aan.  We richten ons op een werkgebied in het hart van West-Nederland: grofweg tussen de MRA regio en Den Haag/Rotterdam. Gemeenten als Leidschendam-Voorburg, Voorschoten en Wassenaar zijn dan ook meer dan welkom zich ook aan te sluiten!</a:t>
            </a:r>
            <a:br>
              <a:rPr lang="nl-NL" dirty="0"/>
            </a:br>
            <a:r>
              <a:rPr lang="nl-NL" dirty="0"/>
              <a:t/>
            </a:r>
            <a:br>
              <a:rPr lang="nl-NL" dirty="0"/>
            </a:br>
            <a:r>
              <a:rPr lang="nl-NL" dirty="0"/>
              <a:t>Met bedrijven werken wij samen aan zogenaamde icoonprojecten. Circulaire innovatievraagstukken die zich veelal bevinden op het snijvlak van een beter wereld en ondernemerschap. Zo hebben we een blauwdruk voor een duurzame woonwijk gemaakt, het nationale betonakkoord regionaal vertaald om te komen tot circulaire betonstromen, lanceerden we vorige week de </a:t>
            </a:r>
            <a:r>
              <a:rPr lang="nl-NL" dirty="0" err="1"/>
              <a:t>Meerbox</a:t>
            </a:r>
            <a:r>
              <a:rPr lang="nl-NL" dirty="0"/>
              <a:t> waarmee we een regionale kringloop van waardevolle overgebleven bouwmaterialen vormgeven en zijn we betrokken bij Coast </a:t>
            </a:r>
            <a:r>
              <a:rPr lang="nl-NL" dirty="0" err="1"/>
              <a:t>Busters</a:t>
            </a:r>
            <a:r>
              <a:rPr lang="nl-NL" dirty="0"/>
              <a:t> dat met hun innovatieve bellenscherm in Katwijk in de Oude Rhijn volgend jaar ook een eductiecentrum over de problematiek van (zwerf) plastic wil realiseren. Begin dit jaar benaderd Georgette </a:t>
            </a:r>
            <a:r>
              <a:rPr lang="nl-NL" dirty="0" err="1"/>
              <a:t>Letz</a:t>
            </a:r>
            <a:r>
              <a:rPr lang="nl-NL" dirty="0"/>
              <a:t> ons of we mee wilden denken met de stikstofproblematiek van NPHD.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970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Circulair West heeft als ondernemersnetwerk inmiddels 50 organisaties aan zich verbonden, waaronder 40 toonaangevende MKB bedrijven en de Provincie Noord-Holland en Zuid-Holland. Ook zijn alle gemeenten van de Duin &amp; Bollenstreek vriend van CW en eind deze maand sluiten ook de gemeente Leiden en Haarlemmermeer aan.  We richten ons op een werkgebied in het hart van West-Nederland: grofweg tussen de MRA regio en Den Haag/Rotterdam. Gemeenten als Leidschendam-Voorburg, Voorschoten en Wassenaar zijn dan ook meer dan welkom zich ook aan te sluiten!</a:t>
            </a:r>
            <a:br>
              <a:rPr lang="nl-NL" dirty="0"/>
            </a:br>
            <a:r>
              <a:rPr lang="nl-NL" dirty="0"/>
              <a:t/>
            </a:r>
            <a:br>
              <a:rPr lang="nl-NL" dirty="0"/>
            </a:br>
            <a:r>
              <a:rPr lang="nl-NL" dirty="0"/>
              <a:t>Met bedrijven werken wij samen aan zogenaamde icoonprojecten. Circulaire innovatievraagstukken die zich veelal bevinden op het snijvlak van een beter wereld en ondernemerschap. Zo hebben we een blauwdruk voor een duurzame woonwijk gemaakt, het nationale betonakkoord regionaal vertaald om te komen tot circulaire betonstromen, lanceerden we vorige week de </a:t>
            </a:r>
            <a:r>
              <a:rPr lang="nl-NL" dirty="0" err="1"/>
              <a:t>Meerbox</a:t>
            </a:r>
            <a:r>
              <a:rPr lang="nl-NL" dirty="0"/>
              <a:t> waarmee we een regionale kringloop van waardevolle overgebleven bouwmaterialen vormgeven en zijn we betrokken bij Coast </a:t>
            </a:r>
            <a:r>
              <a:rPr lang="nl-NL" dirty="0" err="1"/>
              <a:t>Busters</a:t>
            </a:r>
            <a:r>
              <a:rPr lang="nl-NL" dirty="0"/>
              <a:t> dat met hun innovatieve bellenscherm in Katwijk in de Oude Rhijn volgend jaar ook een eductiecentrum over de problematiek van (zwerf) plastic wil realiseren. Begin dit jaar benaderd Georgette </a:t>
            </a:r>
            <a:r>
              <a:rPr lang="nl-NL" dirty="0" err="1"/>
              <a:t>Letz</a:t>
            </a:r>
            <a:r>
              <a:rPr lang="nl-NL" dirty="0"/>
              <a:t> ons of we mee wilden denken met de stikstofproblematiek van NPHD.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62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Circulair West heeft als ondernemersnetwerk inmiddels 50 organisaties aan zich verbonden, waaronder 40 toonaangevende MKB bedrijven en de Provincie Noord-Holland en Zuid-Holland. Ook zijn alle gemeenten van de Duin &amp; Bollenstreek vriend van CW en eind deze maand sluiten ook de gemeente Leiden en Haarlemmermeer aan.  We richten ons op een werkgebied in het hart van West-Nederland: grofweg tussen de MRA regio en Den Haag/Rotterdam. Gemeenten als Leidschendam-Voorburg, Voorschoten en Wassenaar zijn dan ook meer dan welkom zich ook aan te sluiten!</a:t>
            </a:r>
            <a:br>
              <a:rPr lang="nl-NL" dirty="0"/>
            </a:br>
            <a:r>
              <a:rPr lang="nl-NL" dirty="0"/>
              <a:t/>
            </a:r>
            <a:br>
              <a:rPr lang="nl-NL" dirty="0"/>
            </a:br>
            <a:r>
              <a:rPr lang="nl-NL" dirty="0"/>
              <a:t>Met bedrijven werken wij samen aan zogenaamde icoonprojecten. Circulaire innovatievraagstukken die zich veelal bevinden op het snijvlak van een beter wereld en ondernemerschap. Zo hebben we een blauwdruk voor een duurzame woonwijk gemaakt, het nationale betonakkoord regionaal vertaald om te komen tot circulaire betonstromen, lanceerden we vorige week de </a:t>
            </a:r>
            <a:r>
              <a:rPr lang="nl-NL" dirty="0" err="1"/>
              <a:t>Meerbox</a:t>
            </a:r>
            <a:r>
              <a:rPr lang="nl-NL" dirty="0"/>
              <a:t> waarmee we een regionale kringloop van waardevolle overgebleven bouwmaterialen vormgeven en zijn we betrokken bij Coast </a:t>
            </a:r>
            <a:r>
              <a:rPr lang="nl-NL" dirty="0" err="1"/>
              <a:t>Busters</a:t>
            </a:r>
            <a:r>
              <a:rPr lang="nl-NL" dirty="0"/>
              <a:t> dat met hun innovatieve bellenscherm in Katwijk in de Oude Rhijn volgend jaar ook een eductiecentrum over de problematiek van (zwerf) plastic wil realiseren. Begin dit jaar benaderd Georgette </a:t>
            </a:r>
            <a:r>
              <a:rPr lang="nl-NL" dirty="0" err="1"/>
              <a:t>Letz</a:t>
            </a:r>
            <a:r>
              <a:rPr lang="nl-NL" dirty="0"/>
              <a:t> ons of we mee wilden denken met de stikstofproblematiek van NPHD.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40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Circulair West heeft als ondernemersnetwerk inmiddels 50 organisaties aan zich verbonden, waaronder 40 toonaangevende MKB bedrijven en de Provincie Noord-Holland en Zuid-Holland. Ook zijn alle gemeenten van de Duin &amp; Bollenstreek vriend van CW en eind deze maand sluiten ook de gemeente Leiden en Haarlemmermeer aan.  We richten ons op een werkgebied in het hart van West-Nederland: grofweg tussen de MRA regio en Den Haag/Rotterdam. Gemeenten als Leidschendam-Voorburg, Voorschoten en Wassenaar zijn dan ook meer dan welkom zich ook aan te sluiten!</a:t>
            </a:r>
            <a:br>
              <a:rPr lang="nl-NL" dirty="0"/>
            </a:br>
            <a:r>
              <a:rPr lang="nl-NL" dirty="0"/>
              <a:t/>
            </a:r>
            <a:br>
              <a:rPr lang="nl-NL" dirty="0"/>
            </a:br>
            <a:r>
              <a:rPr lang="nl-NL" dirty="0"/>
              <a:t>Met bedrijven werken wij samen aan zogenaamde icoonprojecten. Circulaire innovatievraagstukken die zich veelal bevinden op het snijvlak van een beter wereld en ondernemerschap. Zo hebben we een blauwdruk voor een duurzame woonwijk gemaakt, het nationale betonakkoord regionaal vertaald om te komen tot circulaire betonstromen, lanceerden we vorige week de </a:t>
            </a:r>
            <a:r>
              <a:rPr lang="nl-NL" dirty="0" err="1"/>
              <a:t>Meerbox</a:t>
            </a:r>
            <a:r>
              <a:rPr lang="nl-NL" dirty="0"/>
              <a:t> waarmee we een regionale kringloop van waardevolle overgebleven bouwmaterialen vormgeven en zijn we betrokken bij Coast </a:t>
            </a:r>
            <a:r>
              <a:rPr lang="nl-NL" dirty="0" err="1"/>
              <a:t>Busters</a:t>
            </a:r>
            <a:r>
              <a:rPr lang="nl-NL" dirty="0"/>
              <a:t> dat met hun innovatieve bellenscherm in Katwijk in de Oude Rhijn volgend jaar ook een eductiecentrum over de problematiek van (zwerf) plastic wil realiseren. Begin dit jaar benaderd Georgette </a:t>
            </a:r>
            <a:r>
              <a:rPr lang="nl-NL" dirty="0" err="1"/>
              <a:t>Letz</a:t>
            </a:r>
            <a:r>
              <a:rPr lang="nl-NL" dirty="0"/>
              <a:t> ons of we mee wilden denken met de stikstofproblematiek van NPHD.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96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Circulair West heeft als ondernemersnetwerk inmiddels 50 organisaties aan zich verbonden, waaronder 40 toonaangevende MKB bedrijven en de Provincie Noord-Holland en Zuid-Holland. Ook zijn alle gemeenten van de Duin &amp; Bollenstreek vriend van CW en eind deze maand sluiten ook de gemeente Leiden en Haarlemmermeer aan.  We richten ons op een werkgebied in het hart van West-Nederland: grofweg tussen de MRA regio en Den Haag/Rotterdam. Gemeenten als Leidschendam-Voorburg, Voorschoten en Wassenaar zijn dan ook meer dan welkom zich ook aan te sluiten!</a:t>
            </a:r>
            <a:br>
              <a:rPr lang="nl-NL" dirty="0"/>
            </a:br>
            <a:r>
              <a:rPr lang="nl-NL" dirty="0"/>
              <a:t/>
            </a:r>
            <a:br>
              <a:rPr lang="nl-NL" dirty="0"/>
            </a:br>
            <a:r>
              <a:rPr lang="nl-NL" dirty="0"/>
              <a:t>Met bedrijven werken wij samen aan zogenaamde icoonprojecten. Circulaire innovatievraagstukken die zich veelal bevinden op het snijvlak van een beter wereld en ondernemerschap. Zo hebben we een blauwdruk voor een duurzame woonwijk gemaakt, het nationale betonakkoord regionaal vertaald om te komen tot circulaire betonstromen, lanceerden we vorige week de </a:t>
            </a:r>
            <a:r>
              <a:rPr lang="nl-NL" dirty="0" err="1"/>
              <a:t>Meerbox</a:t>
            </a:r>
            <a:r>
              <a:rPr lang="nl-NL" dirty="0"/>
              <a:t> waarmee we een regionale kringloop van waardevolle overgebleven bouwmaterialen vormgeven en zijn we betrokken bij Coast </a:t>
            </a:r>
            <a:r>
              <a:rPr lang="nl-NL" dirty="0" err="1"/>
              <a:t>Busters</a:t>
            </a:r>
            <a:r>
              <a:rPr lang="nl-NL" dirty="0"/>
              <a:t> dat met hun innovatieve bellenscherm in Katwijk in de Oude Rhijn volgend jaar ook een eductiecentrum over de problematiek van (zwerf) plastic wil realiseren. Begin dit jaar benaderd Georgette </a:t>
            </a:r>
            <a:r>
              <a:rPr lang="nl-NL" dirty="0" err="1"/>
              <a:t>Letz</a:t>
            </a:r>
            <a:r>
              <a:rPr lang="nl-NL" dirty="0"/>
              <a:t> ons of we mee wilden denken met de stikstofproblematiek van NPHD.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4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Circulair West heeft als ondernemersnetwerk inmiddels 50 organisaties aan zich verbonden, waaronder 40 toonaangevende MKB bedrijven en de Provincie Noord-Holland en Zuid-Holland. Ook zijn alle gemeenten van de Duin &amp; Bollenstreek vriend van CW en eind deze maand sluiten ook de gemeente Leiden en Haarlemmermeer aan.  We richten ons op een werkgebied in het hart van West-Nederland: grofweg tussen de MRA regio en Den Haag/Rotterdam. Gemeenten als Leidschendam-Voorburg, Voorschoten en Wassenaar zijn dan ook meer dan welkom zich ook aan te sluiten!</a:t>
            </a:r>
            <a:br>
              <a:rPr lang="nl-NL" dirty="0"/>
            </a:br>
            <a:r>
              <a:rPr lang="nl-NL" dirty="0"/>
              <a:t/>
            </a:r>
            <a:br>
              <a:rPr lang="nl-NL" dirty="0"/>
            </a:br>
            <a:r>
              <a:rPr lang="nl-NL" dirty="0"/>
              <a:t>Met bedrijven werken wij samen aan zogenaamde icoonprojecten. Circulaire innovatievraagstukken die zich veelal bevinden op het snijvlak van een beter wereld en ondernemerschap. Zo hebben we een blauwdruk voor een duurzame woonwijk gemaakt, het nationale betonakkoord regionaal vertaald om te komen tot circulaire betonstromen, lanceerden we vorige week de </a:t>
            </a:r>
            <a:r>
              <a:rPr lang="nl-NL" dirty="0" err="1"/>
              <a:t>Meerbox</a:t>
            </a:r>
            <a:r>
              <a:rPr lang="nl-NL" dirty="0"/>
              <a:t> waarmee we een regionale kringloop van waardevolle overgebleven bouwmaterialen vormgeven en zijn we betrokken bij Coast </a:t>
            </a:r>
            <a:r>
              <a:rPr lang="nl-NL" dirty="0" err="1"/>
              <a:t>Busters</a:t>
            </a:r>
            <a:r>
              <a:rPr lang="nl-NL" dirty="0"/>
              <a:t> dat met hun innovatieve bellenscherm in Katwijk in de Oude Rhijn volgend jaar ook een eductiecentrum over de problematiek van (zwerf) plastic wil realiseren. Begin dit jaar benaderd Georgette </a:t>
            </a:r>
            <a:r>
              <a:rPr lang="nl-NL" dirty="0" err="1"/>
              <a:t>Letz</a:t>
            </a:r>
            <a:r>
              <a:rPr lang="nl-NL" dirty="0"/>
              <a:t> ons of we mee wilden denken met de stikstofproblematiek van NPHD.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89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zo werd een nieuw icoonproject gestart, ondersteund door de kennis en expertise van de 18 medewerkers van de aan onze stichting verbonden bedrijven, om met NPHD te komen tot een handvest met concrete acties om een coalitie van bedrijven te helpen verbinden aan de instandhoudingsdoelstellingen van dit uniek natuurgebied.</a:t>
            </a:r>
          </a:p>
          <a:p>
            <a:endParaRPr lang="nl-NL" dirty="0"/>
          </a:p>
          <a:p>
            <a:r>
              <a:rPr lang="nl-NL" dirty="0"/>
              <a:t>Als voorbereiding werd daartoe een kick-off georganiseerd met NPHD, de provincie Zuid-Holland, Staatsbosbeheer en Zuid-Hollands Landschap onder regie van een van onze vrienden: New Story. Daarin werden ambitie, drivers, stakeholders en uiteindelijk de </a:t>
            </a:r>
            <a:r>
              <a:rPr lang="nl-NL" dirty="0" err="1"/>
              <a:t>key</a:t>
            </a:r>
            <a:r>
              <a:rPr lang="nl-NL" dirty="0"/>
              <a:t>-take </a:t>
            </a:r>
            <a:r>
              <a:rPr lang="nl-NL" dirty="0" err="1"/>
              <a:t>aways</a:t>
            </a:r>
            <a:r>
              <a:rPr lang="nl-NL" dirty="0"/>
              <a:t> vastgelegd om te kunnen komen tot een coalitie van bedrijven die de instandhoudingsdoelstellingen van dit unieke natuurgebied actief gaan ondersteunen. </a:t>
            </a:r>
          </a:p>
          <a:p>
            <a:endParaRPr lang="nl-NL" dirty="0"/>
          </a:p>
          <a:p>
            <a:r>
              <a:rPr lang="nl-NL" dirty="0"/>
              <a:t>De </a:t>
            </a:r>
            <a:r>
              <a:rPr lang="nl-NL" dirty="0" err="1"/>
              <a:t>key</a:t>
            </a:r>
            <a:r>
              <a:rPr lang="nl-NL" dirty="0"/>
              <a:t> </a:t>
            </a:r>
            <a:r>
              <a:rPr lang="nl-NL" dirty="0" err="1"/>
              <a:t>takeaways</a:t>
            </a:r>
            <a:r>
              <a:rPr lang="nl-NL" dirty="0"/>
              <a:t> uit de kick-off map (activeren, informeren, enthousiasmeren, binden en promoten) vormen het fundament onder onze gebiedsgerichte aanpak.</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FF909-89D9-46FD-B7DB-683414F616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68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F53C119-7A89-41E5-9F51-B74D3D6C813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xmlns="" id="{81706B6C-F75C-4EBA-81F1-A4ECD9FB2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BD86599E-A732-4757-A9CE-A70B1203E253}"/>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5" name="Tijdelijke aanduiding voor voettekst 4">
            <a:extLst>
              <a:ext uri="{FF2B5EF4-FFF2-40B4-BE49-F238E27FC236}">
                <a16:creationId xmlns:a16="http://schemas.microsoft.com/office/drawing/2014/main" xmlns="" id="{8518B064-44A7-486A-B9B7-5A341B5E48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83AEE54A-F95A-43C5-88B8-8AAADDFECBD6}"/>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3582876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436954F-B581-41F1-A166-9A272AD2435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D2D195A4-1B49-42BC-9410-4D77C147FFE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F582023B-FBCC-4698-9A34-295707E7EFD3}"/>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5" name="Tijdelijke aanduiding voor voettekst 4">
            <a:extLst>
              <a:ext uri="{FF2B5EF4-FFF2-40B4-BE49-F238E27FC236}">
                <a16:creationId xmlns:a16="http://schemas.microsoft.com/office/drawing/2014/main" xmlns="" id="{D70BD8BF-7339-413E-8D76-A1C12A5E1E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CD7A04CD-0BCA-4929-A13C-56DFBC11A4F0}"/>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259568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0DF9C54D-C598-44F8-8EA1-6BBE3945655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40AEA582-1DA9-4C79-826B-F0C2317D25A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5D417417-3FA9-44BF-87BE-66396CB4526D}"/>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5" name="Tijdelijke aanduiding voor voettekst 4">
            <a:extLst>
              <a:ext uri="{FF2B5EF4-FFF2-40B4-BE49-F238E27FC236}">
                <a16:creationId xmlns:a16="http://schemas.microsoft.com/office/drawing/2014/main" xmlns="" id="{EEC925CC-3B53-47B8-AB19-3A8F5DE994D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284AFA3D-AD75-47C1-9391-8749C256E43E}"/>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2557701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1">
    <p:spTree>
      <p:nvGrpSpPr>
        <p:cNvPr id="1" name=""/>
        <p:cNvGrpSpPr/>
        <p:nvPr/>
      </p:nvGrpSpPr>
      <p:grpSpPr>
        <a:xfrm>
          <a:off x="0" y="0"/>
          <a:ext cx="0" cy="0"/>
          <a:chOff x="0" y="0"/>
          <a:chExt cx="0" cy="0"/>
        </a:xfrm>
      </p:grpSpPr>
      <p:sp>
        <p:nvSpPr>
          <p:cNvPr id="2" name="Titel 1"/>
          <p:cNvSpPr>
            <a:spLocks noGrp="1"/>
          </p:cNvSpPr>
          <p:nvPr>
            <p:ph type="ctrTitle"/>
          </p:nvPr>
        </p:nvSpPr>
        <p:spPr>
          <a:xfrm>
            <a:off x="576000" y="2376000"/>
            <a:ext cx="11322000" cy="2160000"/>
          </a:xfrm>
        </p:spPr>
        <p:txBody>
          <a:bodyPr anchor="t" anchorCtr="0"/>
          <a:lstStyle>
            <a:lvl1pPr algn="l">
              <a:lnSpc>
                <a:spcPts val="8000"/>
              </a:lnSpc>
              <a:defRPr sz="7200" b="1" i="0" baseline="0">
                <a:solidFill>
                  <a:schemeClr val="bg1"/>
                </a:solidFill>
              </a:defRPr>
            </a:lvl1pPr>
          </a:lstStyle>
          <a:p>
            <a:r>
              <a:rPr lang="nl-NL"/>
              <a:t>Klik om de stijl te bewerken</a:t>
            </a:r>
          </a:p>
        </p:txBody>
      </p:sp>
      <p:sp>
        <p:nvSpPr>
          <p:cNvPr id="3" name="Ondertitel 2"/>
          <p:cNvSpPr>
            <a:spLocks noGrp="1"/>
          </p:cNvSpPr>
          <p:nvPr>
            <p:ph type="subTitle" idx="1"/>
          </p:nvPr>
        </p:nvSpPr>
        <p:spPr>
          <a:xfrm>
            <a:off x="576000" y="4608000"/>
            <a:ext cx="7560000" cy="1800000"/>
          </a:xfrm>
          <a:noFill/>
        </p:spPr>
        <p:txBody>
          <a:bodyPr lIns="0" tIns="0" rIns="0" bIns="0" anchor="b" anchorCtr="0">
            <a:noAutofit/>
          </a:bodyPr>
          <a:lstStyle>
            <a:lvl1pPr marL="0" indent="0" algn="l">
              <a:lnSpc>
                <a:spcPts val="3600"/>
              </a:lnSpc>
              <a:buNone/>
              <a:defRPr sz="28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121090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kst en afb_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7200000" y="1368000"/>
            <a:ext cx="4716000" cy="5220000"/>
          </a:xfrm>
          <a:noFill/>
        </p:spPr>
        <p:txBody>
          <a:bodyPr/>
          <a:lstStyle/>
          <a:p>
            <a:r>
              <a:rPr lang="nl-NL"/>
              <a:t>Klik op het pictogram als u een afbeelding wilt toevoegen</a:t>
            </a:r>
          </a:p>
        </p:txBody>
      </p:sp>
      <p:sp>
        <p:nvSpPr>
          <p:cNvPr id="5" name="Tijdelijke aanduiding voor inhoud 4"/>
          <p:cNvSpPr>
            <a:spLocks noGrp="1"/>
          </p:cNvSpPr>
          <p:nvPr>
            <p:ph sz="quarter" idx="12"/>
          </p:nvPr>
        </p:nvSpPr>
        <p:spPr>
          <a:xfrm>
            <a:off x="288000" y="1368000"/>
            <a:ext cx="6624000" cy="52197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51253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tekst en afb_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8100000" y="1368000"/>
            <a:ext cx="3780000" cy="5220000"/>
          </a:xfrm>
          <a:noFill/>
        </p:spPr>
        <p:txBody>
          <a:bodyPr/>
          <a:lstStyle/>
          <a:p>
            <a:r>
              <a:rPr lang="nl-NL"/>
              <a:t>Klik op het pictogram als u een afbeelding wilt toevoegen</a:t>
            </a:r>
          </a:p>
        </p:txBody>
      </p:sp>
      <p:sp>
        <p:nvSpPr>
          <p:cNvPr id="5" name="Tijdelijke aanduiding voor inhoud 4"/>
          <p:cNvSpPr>
            <a:spLocks noGrp="1"/>
          </p:cNvSpPr>
          <p:nvPr>
            <p:ph sz="quarter" idx="12"/>
          </p:nvPr>
        </p:nvSpPr>
        <p:spPr>
          <a:xfrm>
            <a:off x="288000" y="1368425"/>
            <a:ext cx="7524000" cy="52197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38235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_3">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inhoud 3"/>
          <p:cNvSpPr>
            <a:spLocks noGrp="1"/>
          </p:cNvSpPr>
          <p:nvPr>
            <p:ph sz="quarter" idx="12"/>
          </p:nvPr>
        </p:nvSpPr>
        <p:spPr>
          <a:xfrm>
            <a:off x="288000" y="1368425"/>
            <a:ext cx="5652000" cy="5221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inhoud 3"/>
          <p:cNvSpPr>
            <a:spLocks noGrp="1"/>
          </p:cNvSpPr>
          <p:nvPr>
            <p:ph sz="quarter" idx="13"/>
          </p:nvPr>
        </p:nvSpPr>
        <p:spPr>
          <a:xfrm>
            <a:off x="6228000" y="1368000"/>
            <a:ext cx="5652000" cy="5221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44771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tekst en afb_4">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288000" y="3672000"/>
            <a:ext cx="3780000" cy="2880000"/>
          </a:xfrm>
          <a:noFill/>
        </p:spPr>
        <p:txBody>
          <a:bodyPr/>
          <a:lstStyle/>
          <a:p>
            <a:r>
              <a:rPr lang="nl-NL"/>
              <a:t>Klik op het pictogram als u een afbeelding wilt toevoegen</a:t>
            </a:r>
          </a:p>
        </p:txBody>
      </p:sp>
      <p:sp>
        <p:nvSpPr>
          <p:cNvPr id="5" name="Tijdelijke aanduiding voor afbeelding 3"/>
          <p:cNvSpPr>
            <a:spLocks noGrp="1"/>
          </p:cNvSpPr>
          <p:nvPr>
            <p:ph type="pic" sz="quarter" idx="12"/>
          </p:nvPr>
        </p:nvSpPr>
        <p:spPr>
          <a:xfrm>
            <a:off x="4356000" y="3672000"/>
            <a:ext cx="3456000" cy="2880000"/>
          </a:xfrm>
          <a:noFill/>
        </p:spPr>
        <p:txBody>
          <a:bodyPr/>
          <a:lstStyle/>
          <a:p>
            <a:r>
              <a:rPr lang="nl-NL"/>
              <a:t>Klik op het pictogram als u een afbeelding wilt toevoegen</a:t>
            </a:r>
          </a:p>
        </p:txBody>
      </p:sp>
      <p:sp>
        <p:nvSpPr>
          <p:cNvPr id="6" name="Tijdelijke aanduiding voor afbeelding 3"/>
          <p:cNvSpPr>
            <a:spLocks noGrp="1"/>
          </p:cNvSpPr>
          <p:nvPr>
            <p:ph type="pic" sz="quarter" idx="13"/>
          </p:nvPr>
        </p:nvSpPr>
        <p:spPr>
          <a:xfrm>
            <a:off x="8100000" y="3672000"/>
            <a:ext cx="3780000" cy="2880000"/>
          </a:xfrm>
          <a:noFill/>
        </p:spPr>
        <p:txBody>
          <a:bodyPr/>
          <a:lstStyle/>
          <a:p>
            <a:r>
              <a:rPr lang="nl-NL"/>
              <a:t>Klik op het pictogram als u een afbeelding wilt toevoegen</a:t>
            </a:r>
          </a:p>
        </p:txBody>
      </p:sp>
      <p:sp>
        <p:nvSpPr>
          <p:cNvPr id="7" name="Tijdelijke aanduiding voor inhoud 6"/>
          <p:cNvSpPr>
            <a:spLocks noGrp="1"/>
          </p:cNvSpPr>
          <p:nvPr>
            <p:ph sz="quarter" idx="14"/>
          </p:nvPr>
        </p:nvSpPr>
        <p:spPr>
          <a:xfrm>
            <a:off x="288000" y="1368000"/>
            <a:ext cx="11610000" cy="2016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73493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tekst en afb_5">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288000" y="3816000"/>
            <a:ext cx="5652000" cy="2700000"/>
          </a:xfrm>
          <a:noFill/>
        </p:spPr>
        <p:txBody>
          <a:bodyPr/>
          <a:lstStyle/>
          <a:p>
            <a:r>
              <a:rPr lang="nl-NL"/>
              <a:t>Klik op het pictogram als u een afbeelding wilt toevoegen</a:t>
            </a:r>
          </a:p>
        </p:txBody>
      </p:sp>
      <p:sp>
        <p:nvSpPr>
          <p:cNvPr id="5" name="Tijdelijke aanduiding voor afbeelding 3"/>
          <p:cNvSpPr>
            <a:spLocks noGrp="1"/>
          </p:cNvSpPr>
          <p:nvPr>
            <p:ph type="pic" sz="quarter" idx="12"/>
          </p:nvPr>
        </p:nvSpPr>
        <p:spPr>
          <a:xfrm>
            <a:off x="6228000" y="3816000"/>
            <a:ext cx="5652000" cy="2700000"/>
          </a:xfrm>
          <a:noFill/>
        </p:spPr>
        <p:txBody>
          <a:bodyPr/>
          <a:lstStyle/>
          <a:p>
            <a:r>
              <a:rPr lang="nl-NL"/>
              <a:t>Klik op het pictogram als u een afbeelding wilt toevoegen</a:t>
            </a:r>
          </a:p>
        </p:txBody>
      </p:sp>
      <p:sp>
        <p:nvSpPr>
          <p:cNvPr id="9" name="Tijdelijke aanduiding voor inhoud 3"/>
          <p:cNvSpPr>
            <a:spLocks noGrp="1"/>
          </p:cNvSpPr>
          <p:nvPr>
            <p:ph sz="quarter" idx="14"/>
          </p:nvPr>
        </p:nvSpPr>
        <p:spPr>
          <a:xfrm>
            <a:off x="288000" y="1368425"/>
            <a:ext cx="5652000" cy="2196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inhoud 3"/>
          <p:cNvSpPr>
            <a:spLocks noGrp="1"/>
          </p:cNvSpPr>
          <p:nvPr>
            <p:ph sz="quarter" idx="15"/>
          </p:nvPr>
        </p:nvSpPr>
        <p:spPr>
          <a:xfrm>
            <a:off x="6228000" y="1368000"/>
            <a:ext cx="5652000" cy="2196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44095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afb_6">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288000" y="1368000"/>
            <a:ext cx="11610000" cy="5220000"/>
          </a:xfrm>
          <a:noFill/>
        </p:spPr>
        <p:txBody>
          <a:bodyPr/>
          <a:lstStyle/>
          <a:p>
            <a:r>
              <a:rPr lang="nl-NL"/>
              <a:t>Klik op het pictogram als u een afbeelding wilt toevoegen</a:t>
            </a:r>
          </a:p>
        </p:txBody>
      </p:sp>
    </p:spTree>
    <p:extLst>
      <p:ext uri="{BB962C8B-B14F-4D97-AF65-F5344CB8AC3E}">
        <p14:creationId xmlns:p14="http://schemas.microsoft.com/office/powerpoint/2010/main" val="474672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ofdstukdia1">
    <p:spTree>
      <p:nvGrpSpPr>
        <p:cNvPr id="1" name=""/>
        <p:cNvGrpSpPr/>
        <p:nvPr/>
      </p:nvGrpSpPr>
      <p:grpSpPr>
        <a:xfrm>
          <a:off x="0" y="0"/>
          <a:ext cx="0" cy="0"/>
          <a:chOff x="0" y="0"/>
          <a:chExt cx="0" cy="0"/>
        </a:xfrm>
      </p:grpSpPr>
      <p:sp>
        <p:nvSpPr>
          <p:cNvPr id="2" name="Titel 1"/>
          <p:cNvSpPr>
            <a:spLocks noGrp="1"/>
          </p:cNvSpPr>
          <p:nvPr>
            <p:ph type="ctrTitle"/>
          </p:nvPr>
        </p:nvSpPr>
        <p:spPr>
          <a:xfrm>
            <a:off x="576000" y="2376000"/>
            <a:ext cx="9576000" cy="4500000"/>
          </a:xfrm>
        </p:spPr>
        <p:txBody>
          <a:bodyPr anchor="t" anchorCtr="0"/>
          <a:lstStyle>
            <a:lvl1pPr algn="l">
              <a:lnSpc>
                <a:spcPts val="8000"/>
              </a:lnSpc>
              <a:defRPr sz="7200" b="1" i="0" baseline="0">
                <a:solidFill>
                  <a:schemeClr val="bg1"/>
                </a:solidFill>
              </a:defRPr>
            </a:lvl1pPr>
          </a:lstStyle>
          <a:p>
            <a:r>
              <a:rPr lang="nl-NL"/>
              <a:t>Klik om de stijl te bewerken</a:t>
            </a:r>
          </a:p>
        </p:txBody>
      </p:sp>
    </p:spTree>
    <p:extLst>
      <p:ext uri="{BB962C8B-B14F-4D97-AF65-F5344CB8AC3E}">
        <p14:creationId xmlns:p14="http://schemas.microsoft.com/office/powerpoint/2010/main" val="24037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8D5903B-D583-41D5-9A58-50EB1CCD419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BF8158CB-0D8C-41F4-9416-2D2C2827914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2A24AF62-E9D5-4CFE-BBEE-B120E68D693A}"/>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5" name="Tijdelijke aanduiding voor voettekst 4">
            <a:extLst>
              <a:ext uri="{FF2B5EF4-FFF2-40B4-BE49-F238E27FC236}">
                <a16:creationId xmlns:a16="http://schemas.microsoft.com/office/drawing/2014/main" xmlns="" id="{71725782-DDAF-499A-8ADD-6E258D87684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15D32E7B-817D-4587-B1BF-48E82EC21363}"/>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538212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8A6AA0-3806-4859-AA04-1666BA06DB3D}"/>
              </a:ext>
            </a:extLst>
          </p:cNvPr>
          <p:cNvSpPr>
            <a:spLocks noGrp="1"/>
          </p:cNvSpPr>
          <p:nvPr>
            <p:ph type="dt" sz="half" idx="10"/>
          </p:nvPr>
        </p:nvSpPr>
        <p:spPr/>
        <p:txBody>
          <a:bodyPr/>
          <a:lstStyle/>
          <a:p>
            <a:fld id="{6BD16D0B-7B21-4540-980C-B5742B200B8C}" type="datetimeFigureOut">
              <a:rPr lang="en-US" smtClean="0"/>
              <a:t>3/29/2023</a:t>
            </a:fld>
            <a:endParaRPr lang="en-US"/>
          </a:p>
        </p:txBody>
      </p:sp>
      <p:sp>
        <p:nvSpPr>
          <p:cNvPr id="3" name="Footer Placeholder 2">
            <a:extLst>
              <a:ext uri="{FF2B5EF4-FFF2-40B4-BE49-F238E27FC236}">
                <a16:creationId xmlns:a16="http://schemas.microsoft.com/office/drawing/2014/main" xmlns="" id="{C1C27B59-9088-49E4-9DD3-D0CAB2A41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F055E4-C047-4E94-9081-09F5F494F87B}"/>
              </a:ext>
            </a:extLst>
          </p:cNvPr>
          <p:cNvSpPr>
            <a:spLocks noGrp="1"/>
          </p:cNvSpPr>
          <p:nvPr>
            <p:ph type="sldNum" sz="quarter" idx="12"/>
          </p:nvPr>
        </p:nvSpPr>
        <p:spPr/>
        <p:txBody>
          <a:bodyPr/>
          <a:lstStyle/>
          <a:p>
            <a:fld id="{4740E736-2250-4DA0-AB03-85AAD8417211}" type="slidenum">
              <a:rPr lang="en-US" smtClean="0"/>
              <a:t>‹#›</a:t>
            </a:fld>
            <a:endParaRPr lang="en-US"/>
          </a:p>
        </p:txBody>
      </p:sp>
    </p:spTree>
    <p:extLst>
      <p:ext uri="{BB962C8B-B14F-4D97-AF65-F5344CB8AC3E}">
        <p14:creationId xmlns:p14="http://schemas.microsoft.com/office/powerpoint/2010/main" val="2850289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77ABAB-8746-4787-B470-368B08B0E5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3C6300-4A9F-4ACE-BAC4-952CD1B168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0EC6F2-35C1-4F65-9FE4-3F1765A93175}"/>
              </a:ext>
            </a:extLst>
          </p:cNvPr>
          <p:cNvSpPr>
            <a:spLocks noGrp="1"/>
          </p:cNvSpPr>
          <p:nvPr>
            <p:ph type="dt" sz="half" idx="10"/>
          </p:nvPr>
        </p:nvSpPr>
        <p:spPr/>
        <p:txBody>
          <a:bodyPr/>
          <a:lstStyle/>
          <a:p>
            <a:fld id="{6BD16D0B-7B21-4540-980C-B5742B200B8C}" type="datetimeFigureOut">
              <a:rPr lang="en-US" smtClean="0"/>
              <a:t>3/29/2023</a:t>
            </a:fld>
            <a:endParaRPr lang="en-US"/>
          </a:p>
        </p:txBody>
      </p:sp>
      <p:sp>
        <p:nvSpPr>
          <p:cNvPr id="5" name="Footer Placeholder 4">
            <a:extLst>
              <a:ext uri="{FF2B5EF4-FFF2-40B4-BE49-F238E27FC236}">
                <a16:creationId xmlns:a16="http://schemas.microsoft.com/office/drawing/2014/main" xmlns="" id="{17CC6EDE-5867-4335-937E-61B97F4C9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0A4437-19F2-4C9D-9168-2560C0AC9C6D}"/>
              </a:ext>
            </a:extLst>
          </p:cNvPr>
          <p:cNvSpPr>
            <a:spLocks noGrp="1"/>
          </p:cNvSpPr>
          <p:nvPr>
            <p:ph type="sldNum" sz="quarter" idx="12"/>
          </p:nvPr>
        </p:nvSpPr>
        <p:spPr/>
        <p:txBody>
          <a:bodyPr/>
          <a:lstStyle/>
          <a:p>
            <a:fld id="{4740E736-2250-4DA0-AB03-85AAD8417211}" type="slidenum">
              <a:rPr lang="en-US" smtClean="0"/>
              <a:t>‹#›</a:t>
            </a:fld>
            <a:endParaRPr lang="en-US"/>
          </a:p>
        </p:txBody>
      </p:sp>
    </p:spTree>
    <p:extLst>
      <p:ext uri="{BB962C8B-B14F-4D97-AF65-F5344CB8AC3E}">
        <p14:creationId xmlns:p14="http://schemas.microsoft.com/office/powerpoint/2010/main" val="4059091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eldia1">
    <p:spTree>
      <p:nvGrpSpPr>
        <p:cNvPr id="1" name=""/>
        <p:cNvGrpSpPr/>
        <p:nvPr/>
      </p:nvGrpSpPr>
      <p:grpSpPr>
        <a:xfrm>
          <a:off x="0" y="0"/>
          <a:ext cx="0" cy="0"/>
          <a:chOff x="0" y="0"/>
          <a:chExt cx="0" cy="0"/>
        </a:xfrm>
      </p:grpSpPr>
      <p:sp>
        <p:nvSpPr>
          <p:cNvPr id="2" name="Titel 1"/>
          <p:cNvSpPr>
            <a:spLocks noGrp="1"/>
          </p:cNvSpPr>
          <p:nvPr>
            <p:ph type="ctrTitle"/>
          </p:nvPr>
        </p:nvSpPr>
        <p:spPr>
          <a:xfrm>
            <a:off x="576000" y="2376000"/>
            <a:ext cx="11322000" cy="2160000"/>
          </a:xfrm>
        </p:spPr>
        <p:txBody>
          <a:bodyPr anchor="t" anchorCtr="0"/>
          <a:lstStyle>
            <a:lvl1pPr algn="l">
              <a:lnSpc>
                <a:spcPts val="8000"/>
              </a:lnSpc>
              <a:defRPr sz="7200" b="1" i="0" baseline="0">
                <a:solidFill>
                  <a:schemeClr val="bg1"/>
                </a:solidFill>
              </a:defRPr>
            </a:lvl1pPr>
          </a:lstStyle>
          <a:p>
            <a:r>
              <a:rPr lang="nl-NL"/>
              <a:t>Klik om de stijl te bewerken</a:t>
            </a:r>
            <a:endParaRPr lang="nl-NL" dirty="0"/>
          </a:p>
        </p:txBody>
      </p:sp>
      <p:sp>
        <p:nvSpPr>
          <p:cNvPr id="3" name="Ondertitel 2"/>
          <p:cNvSpPr>
            <a:spLocks noGrp="1"/>
          </p:cNvSpPr>
          <p:nvPr>
            <p:ph type="subTitle" idx="1"/>
          </p:nvPr>
        </p:nvSpPr>
        <p:spPr>
          <a:xfrm>
            <a:off x="576000" y="4608000"/>
            <a:ext cx="7560000" cy="1800000"/>
          </a:xfrm>
          <a:noFill/>
        </p:spPr>
        <p:txBody>
          <a:bodyPr lIns="0" tIns="0" rIns="0" bIns="0" anchor="b" anchorCtr="0">
            <a:noAutofit/>
          </a:bodyPr>
          <a:lstStyle>
            <a:lvl1pPr marL="0" indent="0" algn="l">
              <a:lnSpc>
                <a:spcPts val="3600"/>
              </a:lnSpc>
              <a:buNone/>
              <a:defRPr sz="28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Tree>
    <p:extLst>
      <p:ext uri="{BB962C8B-B14F-4D97-AF65-F5344CB8AC3E}">
        <p14:creationId xmlns:p14="http://schemas.microsoft.com/office/powerpoint/2010/main" val="3183431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tekst en afb_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7200000" y="1368000"/>
            <a:ext cx="4716000" cy="5220000"/>
          </a:xfrm>
          <a:noFill/>
        </p:spPr>
        <p:txBody>
          <a:bodyPr/>
          <a:lstStyle/>
          <a:p>
            <a:r>
              <a:rPr lang="nl-NL"/>
              <a:t>Klik op het pictogram als u een afbeelding wilt toevoegen</a:t>
            </a:r>
          </a:p>
        </p:txBody>
      </p:sp>
      <p:sp>
        <p:nvSpPr>
          <p:cNvPr id="5" name="Tijdelijke aanduiding voor inhoud 4"/>
          <p:cNvSpPr>
            <a:spLocks noGrp="1"/>
          </p:cNvSpPr>
          <p:nvPr>
            <p:ph sz="quarter" idx="12"/>
          </p:nvPr>
        </p:nvSpPr>
        <p:spPr>
          <a:xfrm>
            <a:off x="288000" y="1368000"/>
            <a:ext cx="6624000" cy="52197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92581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tekst en afb_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8100000" y="1368000"/>
            <a:ext cx="3780000" cy="5220000"/>
          </a:xfrm>
          <a:noFill/>
        </p:spPr>
        <p:txBody>
          <a:bodyPr/>
          <a:lstStyle/>
          <a:p>
            <a:r>
              <a:rPr lang="nl-NL"/>
              <a:t>Klik op het pictogram als u een afbeelding wilt toevoegen</a:t>
            </a:r>
          </a:p>
        </p:txBody>
      </p:sp>
      <p:sp>
        <p:nvSpPr>
          <p:cNvPr id="5" name="Tijdelijke aanduiding voor inhoud 4"/>
          <p:cNvSpPr>
            <a:spLocks noGrp="1"/>
          </p:cNvSpPr>
          <p:nvPr>
            <p:ph sz="quarter" idx="12"/>
          </p:nvPr>
        </p:nvSpPr>
        <p:spPr>
          <a:xfrm>
            <a:off x="288000" y="1368425"/>
            <a:ext cx="7524000" cy="52197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67335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tekst en afb_3">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inhoud 3"/>
          <p:cNvSpPr>
            <a:spLocks noGrp="1"/>
          </p:cNvSpPr>
          <p:nvPr>
            <p:ph sz="quarter" idx="12"/>
          </p:nvPr>
        </p:nvSpPr>
        <p:spPr>
          <a:xfrm>
            <a:off x="288000" y="1368425"/>
            <a:ext cx="5652000" cy="5221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inhoud 3"/>
          <p:cNvSpPr>
            <a:spLocks noGrp="1"/>
          </p:cNvSpPr>
          <p:nvPr>
            <p:ph sz="quarter" idx="13"/>
          </p:nvPr>
        </p:nvSpPr>
        <p:spPr>
          <a:xfrm>
            <a:off x="6228000" y="1368000"/>
            <a:ext cx="5652000" cy="5221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85682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tekst en afb_4">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288000" y="3672000"/>
            <a:ext cx="3780000" cy="2880000"/>
          </a:xfrm>
          <a:noFill/>
        </p:spPr>
        <p:txBody>
          <a:bodyPr/>
          <a:lstStyle/>
          <a:p>
            <a:r>
              <a:rPr lang="nl-NL"/>
              <a:t>Klik op het pictogram als u een afbeelding wilt toevoegen</a:t>
            </a:r>
          </a:p>
        </p:txBody>
      </p:sp>
      <p:sp>
        <p:nvSpPr>
          <p:cNvPr id="5" name="Tijdelijke aanduiding voor afbeelding 3"/>
          <p:cNvSpPr>
            <a:spLocks noGrp="1"/>
          </p:cNvSpPr>
          <p:nvPr>
            <p:ph type="pic" sz="quarter" idx="12"/>
          </p:nvPr>
        </p:nvSpPr>
        <p:spPr>
          <a:xfrm>
            <a:off x="4356000" y="3672000"/>
            <a:ext cx="3456000" cy="2880000"/>
          </a:xfrm>
          <a:noFill/>
        </p:spPr>
        <p:txBody>
          <a:bodyPr/>
          <a:lstStyle/>
          <a:p>
            <a:r>
              <a:rPr lang="nl-NL"/>
              <a:t>Klik op het pictogram als u een afbeelding wilt toevoegen</a:t>
            </a:r>
          </a:p>
        </p:txBody>
      </p:sp>
      <p:sp>
        <p:nvSpPr>
          <p:cNvPr id="6" name="Tijdelijke aanduiding voor afbeelding 3"/>
          <p:cNvSpPr>
            <a:spLocks noGrp="1"/>
          </p:cNvSpPr>
          <p:nvPr>
            <p:ph type="pic" sz="quarter" idx="13"/>
          </p:nvPr>
        </p:nvSpPr>
        <p:spPr>
          <a:xfrm>
            <a:off x="8100000" y="3672000"/>
            <a:ext cx="3780000" cy="2880000"/>
          </a:xfrm>
          <a:noFill/>
        </p:spPr>
        <p:txBody>
          <a:bodyPr/>
          <a:lstStyle/>
          <a:p>
            <a:r>
              <a:rPr lang="nl-NL"/>
              <a:t>Klik op het pictogram als u een afbeelding wilt toevoegen</a:t>
            </a:r>
          </a:p>
        </p:txBody>
      </p:sp>
      <p:sp>
        <p:nvSpPr>
          <p:cNvPr id="7" name="Tijdelijke aanduiding voor inhoud 6"/>
          <p:cNvSpPr>
            <a:spLocks noGrp="1"/>
          </p:cNvSpPr>
          <p:nvPr>
            <p:ph sz="quarter" idx="14"/>
          </p:nvPr>
        </p:nvSpPr>
        <p:spPr>
          <a:xfrm>
            <a:off x="288000" y="1368000"/>
            <a:ext cx="11610000" cy="2016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59281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tekst en afb_5">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afbeelding 3"/>
          <p:cNvSpPr>
            <a:spLocks noGrp="1"/>
          </p:cNvSpPr>
          <p:nvPr>
            <p:ph type="pic" sz="quarter" idx="11"/>
          </p:nvPr>
        </p:nvSpPr>
        <p:spPr>
          <a:xfrm>
            <a:off x="288000" y="3816000"/>
            <a:ext cx="5652000" cy="2700000"/>
          </a:xfrm>
          <a:noFill/>
        </p:spPr>
        <p:txBody>
          <a:bodyPr/>
          <a:lstStyle/>
          <a:p>
            <a:r>
              <a:rPr lang="nl-NL"/>
              <a:t>Klik op het pictogram als u een afbeelding wilt toevoegen</a:t>
            </a:r>
          </a:p>
        </p:txBody>
      </p:sp>
      <p:sp>
        <p:nvSpPr>
          <p:cNvPr id="5" name="Tijdelijke aanduiding voor afbeelding 3"/>
          <p:cNvSpPr>
            <a:spLocks noGrp="1"/>
          </p:cNvSpPr>
          <p:nvPr>
            <p:ph type="pic" sz="quarter" idx="12"/>
          </p:nvPr>
        </p:nvSpPr>
        <p:spPr>
          <a:xfrm>
            <a:off x="6228000" y="3816000"/>
            <a:ext cx="5652000" cy="2700000"/>
          </a:xfrm>
          <a:noFill/>
        </p:spPr>
        <p:txBody>
          <a:bodyPr/>
          <a:lstStyle/>
          <a:p>
            <a:r>
              <a:rPr lang="nl-NL"/>
              <a:t>Klik op het pictogram als u een afbeelding wilt toevoegen</a:t>
            </a:r>
          </a:p>
        </p:txBody>
      </p:sp>
      <p:sp>
        <p:nvSpPr>
          <p:cNvPr id="9" name="Tijdelijke aanduiding voor inhoud 3"/>
          <p:cNvSpPr>
            <a:spLocks noGrp="1"/>
          </p:cNvSpPr>
          <p:nvPr>
            <p:ph sz="quarter" idx="14"/>
          </p:nvPr>
        </p:nvSpPr>
        <p:spPr>
          <a:xfrm>
            <a:off x="288000" y="1368425"/>
            <a:ext cx="5652000" cy="2196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inhoud 3"/>
          <p:cNvSpPr>
            <a:spLocks noGrp="1"/>
          </p:cNvSpPr>
          <p:nvPr>
            <p:ph sz="quarter" idx="15"/>
          </p:nvPr>
        </p:nvSpPr>
        <p:spPr>
          <a:xfrm>
            <a:off x="6228000" y="1368000"/>
            <a:ext cx="5652000" cy="2196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9332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afb_6">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afbeelding 3"/>
          <p:cNvSpPr>
            <a:spLocks noGrp="1"/>
          </p:cNvSpPr>
          <p:nvPr>
            <p:ph type="pic" sz="quarter" idx="11"/>
          </p:nvPr>
        </p:nvSpPr>
        <p:spPr>
          <a:xfrm>
            <a:off x="288000" y="1368000"/>
            <a:ext cx="11610000" cy="5220000"/>
          </a:xfrm>
          <a:noFill/>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2261401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oofdstukdia1">
    <p:spTree>
      <p:nvGrpSpPr>
        <p:cNvPr id="1" name=""/>
        <p:cNvGrpSpPr/>
        <p:nvPr/>
      </p:nvGrpSpPr>
      <p:grpSpPr>
        <a:xfrm>
          <a:off x="0" y="0"/>
          <a:ext cx="0" cy="0"/>
          <a:chOff x="0" y="0"/>
          <a:chExt cx="0" cy="0"/>
        </a:xfrm>
      </p:grpSpPr>
      <p:sp>
        <p:nvSpPr>
          <p:cNvPr id="2" name="Titel 1"/>
          <p:cNvSpPr>
            <a:spLocks noGrp="1"/>
          </p:cNvSpPr>
          <p:nvPr>
            <p:ph type="ctrTitle"/>
          </p:nvPr>
        </p:nvSpPr>
        <p:spPr>
          <a:xfrm>
            <a:off x="576000" y="2376000"/>
            <a:ext cx="9576000" cy="4500000"/>
          </a:xfrm>
        </p:spPr>
        <p:txBody>
          <a:bodyPr anchor="t" anchorCtr="0"/>
          <a:lstStyle>
            <a:lvl1pPr algn="l">
              <a:lnSpc>
                <a:spcPts val="8000"/>
              </a:lnSpc>
              <a:defRPr sz="7200" b="1" i="0" baseline="0">
                <a:solidFill>
                  <a:schemeClr val="bg1"/>
                </a:solidFill>
              </a:defRPr>
            </a:lvl1pPr>
          </a:lstStyle>
          <a:p>
            <a:r>
              <a:rPr lang="nl-NL"/>
              <a:t>Klik om de stijl te bewerken</a:t>
            </a:r>
            <a:endParaRPr lang="nl-NL" dirty="0"/>
          </a:p>
        </p:txBody>
      </p:sp>
    </p:spTree>
    <p:extLst>
      <p:ext uri="{BB962C8B-B14F-4D97-AF65-F5344CB8AC3E}">
        <p14:creationId xmlns:p14="http://schemas.microsoft.com/office/powerpoint/2010/main" val="1222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B4EB2AD-C144-43E0-B4FE-DCCF92DAD19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xmlns="" id="{A9B36755-4635-4975-BEFA-1209D8607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xmlns="" id="{30D96DE1-2365-47FE-BAED-9DDE1E96A253}"/>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5" name="Tijdelijke aanduiding voor voettekst 4">
            <a:extLst>
              <a:ext uri="{FF2B5EF4-FFF2-40B4-BE49-F238E27FC236}">
                <a16:creationId xmlns:a16="http://schemas.microsoft.com/office/drawing/2014/main" xmlns="" id="{88E856B5-1164-40BE-923C-2FC137EC15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EBBF1ACC-9AB1-4099-94A3-D503D8FDF2AE}"/>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428003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2C58AE-D812-4AA2-880D-0275E888FF0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9F6E20C8-501F-4A26-9FE3-8E3021D714D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BD8BCE6E-9E7C-45B3-ADC6-624C27084C0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3C12C2A8-6F61-47A4-A3AD-1C78D65DE54E}"/>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6" name="Tijdelijke aanduiding voor voettekst 5">
            <a:extLst>
              <a:ext uri="{FF2B5EF4-FFF2-40B4-BE49-F238E27FC236}">
                <a16:creationId xmlns:a16="http://schemas.microsoft.com/office/drawing/2014/main" xmlns="" id="{5F4D54A9-1CF6-470C-9E5A-4B49DBD5CAF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588C5110-78F8-4A50-A982-E3027CFE1B99}"/>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168848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FD48866-F4E1-4706-9707-A089A2C12F9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8BBDEDB4-6D93-4B73-A3DD-2837CADA7D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21DAD415-95BA-4224-8AE0-981AF88EA8C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xmlns="" id="{097DBA4C-7B66-47E8-819E-445289214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xmlns="" id="{7AD877F6-F06C-43A1-9735-5A4AA31A628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xmlns="" id="{A37451EF-DAB8-40CA-B8BA-C7A767C897E1}"/>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8" name="Tijdelijke aanduiding voor voettekst 7">
            <a:extLst>
              <a:ext uri="{FF2B5EF4-FFF2-40B4-BE49-F238E27FC236}">
                <a16:creationId xmlns:a16="http://schemas.microsoft.com/office/drawing/2014/main" xmlns="" id="{0BB953D9-09EA-4FF9-8A97-F428B976E9F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xmlns="" id="{B078ED1E-80ED-4167-9B1C-D2F7F45D3264}"/>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2104013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FE2022-6C03-49CA-85D6-8ABC154909C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90D93C4A-DC21-4C67-BDF8-E9CF5427E3F7}"/>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4" name="Tijdelijke aanduiding voor voettekst 3">
            <a:extLst>
              <a:ext uri="{FF2B5EF4-FFF2-40B4-BE49-F238E27FC236}">
                <a16:creationId xmlns:a16="http://schemas.microsoft.com/office/drawing/2014/main" xmlns="" id="{0486FA9A-A7A9-4156-A88A-8DF20939F78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xmlns="" id="{FDD163F8-054C-4C7F-9D93-B0AE26345713}"/>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1008738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3132BE65-9ECE-4AD4-9291-BDA2EDF6176A}"/>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3" name="Tijdelijke aanduiding voor voettekst 2">
            <a:extLst>
              <a:ext uri="{FF2B5EF4-FFF2-40B4-BE49-F238E27FC236}">
                <a16:creationId xmlns:a16="http://schemas.microsoft.com/office/drawing/2014/main" xmlns="" id="{24431B6E-F3A0-4D81-B270-537BEF33DDC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xmlns="" id="{D1B57E99-3A85-4BCD-B8FD-3C7560E2D896}"/>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397662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F670EC-62DB-43B1-87D2-168022B2CD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964F7A3C-AD87-4087-9856-76A00E15A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961624B4-6960-4BE4-BC94-E6ED7D310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FB2A9D9E-6EE7-41B0-9C78-1BEBB5F77EE0}"/>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6" name="Tijdelijke aanduiding voor voettekst 5">
            <a:extLst>
              <a:ext uri="{FF2B5EF4-FFF2-40B4-BE49-F238E27FC236}">
                <a16:creationId xmlns:a16="http://schemas.microsoft.com/office/drawing/2014/main" xmlns="" id="{D74A75E4-AE01-4446-A493-1F450550478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30265E57-9C55-4BBB-92CC-4297F12C8955}"/>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126091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6B2D311-2B25-4FB4-B057-1AEB68CA9D3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1CD75083-5129-4192-A7EA-18B92278F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C9D960C1-5B2C-41E1-9212-B8A1176F5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3107C0E4-A767-4ECC-BA84-50554F066DAE}"/>
              </a:ext>
            </a:extLst>
          </p:cNvPr>
          <p:cNvSpPr>
            <a:spLocks noGrp="1"/>
          </p:cNvSpPr>
          <p:nvPr>
            <p:ph type="dt" sz="half" idx="10"/>
          </p:nvPr>
        </p:nvSpPr>
        <p:spPr/>
        <p:txBody>
          <a:bodyPr/>
          <a:lstStyle/>
          <a:p>
            <a:fld id="{B822733F-3E27-4AAF-8D26-25A361B93528}" type="datetimeFigureOut">
              <a:rPr lang="nl-NL" smtClean="0"/>
              <a:t>29-3-2023</a:t>
            </a:fld>
            <a:endParaRPr lang="nl-NL"/>
          </a:p>
        </p:txBody>
      </p:sp>
      <p:sp>
        <p:nvSpPr>
          <p:cNvPr id="6" name="Tijdelijke aanduiding voor voettekst 5">
            <a:extLst>
              <a:ext uri="{FF2B5EF4-FFF2-40B4-BE49-F238E27FC236}">
                <a16:creationId xmlns:a16="http://schemas.microsoft.com/office/drawing/2014/main" xmlns="" id="{49F5C2CE-BA4B-4279-9923-AD2506F8431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C6410926-2FFD-4E0C-8797-9777EA31B4E9}"/>
              </a:ext>
            </a:extLst>
          </p:cNvPr>
          <p:cNvSpPr>
            <a:spLocks noGrp="1"/>
          </p:cNvSpPr>
          <p:nvPr>
            <p:ph type="sldNum" sz="quarter" idx="12"/>
          </p:nvPr>
        </p:nvSpPr>
        <p:spPr/>
        <p:txBody>
          <a:bodyPr/>
          <a:lstStyle/>
          <a:p>
            <a:fld id="{9F778C81-8696-4547-8CFA-CB4376C033F9}" type="slidenum">
              <a:rPr lang="nl-NL" smtClean="0"/>
              <a:t>‹#›</a:t>
            </a:fld>
            <a:endParaRPr lang="nl-NL"/>
          </a:p>
        </p:txBody>
      </p:sp>
    </p:spTree>
    <p:extLst>
      <p:ext uri="{BB962C8B-B14F-4D97-AF65-F5344CB8AC3E}">
        <p14:creationId xmlns:p14="http://schemas.microsoft.com/office/powerpoint/2010/main" val="297270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FA178D48-411B-4462-B295-FAE0F95957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E1EB7EFC-2EA7-4BFE-AE14-12D1310C6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E681E015-E631-47C6-AC97-670713AE21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2733F-3E27-4AAF-8D26-25A361B93528}" type="datetimeFigureOut">
              <a:rPr lang="nl-NL" smtClean="0"/>
              <a:t>29-3-2023</a:t>
            </a:fld>
            <a:endParaRPr lang="nl-NL"/>
          </a:p>
        </p:txBody>
      </p:sp>
      <p:sp>
        <p:nvSpPr>
          <p:cNvPr id="5" name="Tijdelijke aanduiding voor voettekst 4">
            <a:extLst>
              <a:ext uri="{FF2B5EF4-FFF2-40B4-BE49-F238E27FC236}">
                <a16:creationId xmlns:a16="http://schemas.microsoft.com/office/drawing/2014/main" xmlns="" id="{BE4636C6-E929-4F63-8044-043D03B73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D52BBD05-5505-41BD-82BB-95B3803EE4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78C81-8696-4547-8CFA-CB4376C033F9}" type="slidenum">
              <a:rPr lang="nl-NL" smtClean="0"/>
              <a:t>‹#›</a:t>
            </a:fld>
            <a:endParaRPr lang="nl-NL"/>
          </a:p>
        </p:txBody>
      </p:sp>
    </p:spTree>
    <p:extLst>
      <p:ext uri="{BB962C8B-B14F-4D97-AF65-F5344CB8AC3E}">
        <p14:creationId xmlns:p14="http://schemas.microsoft.com/office/powerpoint/2010/main" val="2574378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tile tx="0" ty="0" sx="100000" sy="100000" flip="none" algn="tl"/>
        </a:blip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3200" cy="6868835"/>
          </a:xfrm>
          <a:prstGeom prst="rect">
            <a:avLst/>
          </a:prstGeom>
        </p:spPr>
      </p:pic>
      <p:sp>
        <p:nvSpPr>
          <p:cNvPr id="2" name="Tijdelijke aanduiding voor titel 1"/>
          <p:cNvSpPr>
            <a:spLocks noGrp="1"/>
          </p:cNvSpPr>
          <p:nvPr>
            <p:ph type="title"/>
          </p:nvPr>
        </p:nvSpPr>
        <p:spPr>
          <a:xfrm>
            <a:off x="288000" y="0"/>
            <a:ext cx="9144000" cy="1080000"/>
          </a:xfrm>
          <a:prstGeom prst="rect">
            <a:avLst/>
          </a:prstGeom>
        </p:spPr>
        <p:txBody>
          <a:bodyPr vert="horz" lIns="0" tIns="0" rIns="0" bIns="0" rtlCol="0" anchor="b" anchorCtr="0">
            <a:noAutofit/>
          </a:bodyPr>
          <a:lstStyle/>
          <a:p>
            <a:r>
              <a:rPr lang="nl-NL"/>
              <a:t>Klik om de stijl te bewerken</a:t>
            </a:r>
          </a:p>
        </p:txBody>
      </p:sp>
      <p:sp>
        <p:nvSpPr>
          <p:cNvPr id="3" name="Tijdelijke aanduiding voor tekst 2"/>
          <p:cNvSpPr>
            <a:spLocks noGrp="1"/>
          </p:cNvSpPr>
          <p:nvPr>
            <p:ph type="body" idx="1"/>
          </p:nvPr>
        </p:nvSpPr>
        <p:spPr>
          <a:xfrm>
            <a:off x="288000" y="1368000"/>
            <a:ext cx="9144000" cy="5220000"/>
          </a:xfrm>
          <a:prstGeom prst="rect">
            <a:avLst/>
          </a:prstGeom>
          <a:solidFill>
            <a:schemeClr val="bg1"/>
          </a:solidFill>
        </p:spPr>
        <p:txBody>
          <a:bodyPr vert="horz" lIns="288000" tIns="288000" rIns="288000" bIns="28800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a:p>
            <a:pPr lvl="5"/>
            <a:endParaRPr lang="nl-NL"/>
          </a:p>
        </p:txBody>
      </p:sp>
    </p:spTree>
    <p:extLst>
      <p:ext uri="{BB962C8B-B14F-4D97-AF65-F5344CB8AC3E}">
        <p14:creationId xmlns:p14="http://schemas.microsoft.com/office/powerpoint/2010/main" val="863204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ts val="4200"/>
        </a:lnSpc>
        <a:spcBef>
          <a:spcPct val="0"/>
        </a:spcBef>
        <a:buNone/>
        <a:defRPr sz="350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ts val="2750"/>
        </a:lnSpc>
        <a:spcBef>
          <a:spcPts val="0"/>
        </a:spcBef>
        <a:buFontTx/>
        <a:buNone/>
        <a:defRPr sz="2100" kern="1200" baseline="0">
          <a:solidFill>
            <a:schemeClr val="tx1"/>
          </a:solidFill>
          <a:latin typeface="Arial" panose="020B0604020202020204" pitchFamily="34" charset="0"/>
          <a:ea typeface="+mn-ea"/>
          <a:cs typeface="+mn-cs"/>
        </a:defRPr>
      </a:lvl1pPr>
      <a:lvl2pPr marL="216000" indent="-216000" algn="l" defTabSz="914400" rtl="0" eaLnBrk="1" latinLnBrk="0" hangingPunct="1">
        <a:lnSpc>
          <a:spcPts val="2750"/>
        </a:lnSpc>
        <a:spcBef>
          <a:spcPts val="0"/>
        </a:spcBef>
        <a:buClr>
          <a:srgbClr val="0079A2"/>
        </a:buClr>
        <a:buFont typeface="Arial" panose="020B0604020202020204" pitchFamily="34" charset="0"/>
        <a:buChar char="•"/>
        <a:defRPr sz="2100" kern="1200" baseline="0">
          <a:solidFill>
            <a:schemeClr val="tx1"/>
          </a:solidFill>
          <a:latin typeface="Arial" panose="020B0604020202020204" pitchFamily="34" charset="0"/>
          <a:ea typeface="+mn-ea"/>
          <a:cs typeface="+mn-cs"/>
        </a:defRPr>
      </a:lvl2pPr>
      <a:lvl3pPr marL="432000" indent="-216000" algn="l" defTabSz="0" rtl="0" eaLnBrk="1" latinLnBrk="0" hangingPunct="1">
        <a:lnSpc>
          <a:spcPts val="2750"/>
        </a:lnSpc>
        <a:spcBef>
          <a:spcPts val="0"/>
        </a:spcBef>
        <a:buFont typeface="Arial" pitchFamily="34" charset="0"/>
        <a:buChar char="•"/>
        <a:tabLst/>
        <a:defRPr sz="2100" kern="1200" baseline="0">
          <a:solidFill>
            <a:schemeClr val="tx1"/>
          </a:solidFill>
          <a:latin typeface="Arial" panose="020B0604020202020204" pitchFamily="34" charset="0"/>
          <a:ea typeface="+mn-ea"/>
          <a:cs typeface="+mn-cs"/>
        </a:defRPr>
      </a:lvl3pPr>
      <a:lvl4pPr marL="0" indent="0" algn="l" defTabSz="914400" rtl="0" eaLnBrk="1" latinLnBrk="0" hangingPunct="1">
        <a:lnSpc>
          <a:spcPts val="3360"/>
        </a:lnSpc>
        <a:spcBef>
          <a:spcPts val="0"/>
        </a:spcBef>
        <a:buFontTx/>
        <a:buNone/>
        <a:defRPr sz="2800" kern="1200" baseline="0">
          <a:solidFill>
            <a:srgbClr val="0079A2"/>
          </a:solidFill>
          <a:latin typeface="Arial" panose="020B0604020202020204" pitchFamily="34" charset="0"/>
          <a:ea typeface="+mn-ea"/>
          <a:cs typeface="+mn-cs"/>
        </a:defRPr>
      </a:lvl4pPr>
      <a:lvl5pPr marL="0" indent="0" algn="l" defTabSz="914400" rtl="0" eaLnBrk="1" latinLnBrk="0" hangingPunct="1">
        <a:lnSpc>
          <a:spcPts val="2750"/>
        </a:lnSpc>
        <a:spcBef>
          <a:spcPts val="0"/>
        </a:spcBef>
        <a:buFontTx/>
        <a:buNone/>
        <a:defRPr sz="2100" b="1" i="0" kern="1200" baseline="0">
          <a:solidFill>
            <a:srgbClr val="0079A2"/>
          </a:solidFill>
          <a:latin typeface="Arial" panose="020B0604020202020204" pitchFamily="34" charset="0"/>
          <a:ea typeface="+mn-ea"/>
          <a:cs typeface="+mn-cs"/>
        </a:defRPr>
      </a:lvl5pPr>
      <a:lvl6pPr marL="0" indent="0" algn="l" defTabSz="914400" rtl="0" eaLnBrk="1" latinLnBrk="0" hangingPunct="1">
        <a:lnSpc>
          <a:spcPts val="2750"/>
        </a:lnSpc>
        <a:spcBef>
          <a:spcPts val="0"/>
        </a:spcBef>
        <a:buFontTx/>
        <a:buNone/>
        <a:defRPr sz="2100" b="1" i="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3200" cy="6868835"/>
          </a:xfrm>
          <a:prstGeom prst="rect">
            <a:avLst/>
          </a:prstGeom>
        </p:spPr>
      </p:pic>
      <p:sp>
        <p:nvSpPr>
          <p:cNvPr id="2" name="Tijdelijke aanduiding voor titel 1"/>
          <p:cNvSpPr>
            <a:spLocks noGrp="1"/>
          </p:cNvSpPr>
          <p:nvPr>
            <p:ph type="title"/>
          </p:nvPr>
        </p:nvSpPr>
        <p:spPr>
          <a:xfrm>
            <a:off x="288000" y="0"/>
            <a:ext cx="9144000" cy="1080000"/>
          </a:xfrm>
          <a:prstGeom prst="rect">
            <a:avLst/>
          </a:prstGeom>
        </p:spPr>
        <p:txBody>
          <a:bodyPr vert="horz" lIns="0" tIns="0" rIns="0" bIns="0" rtlCol="0" anchor="b" anchorCtr="0">
            <a:noAutofit/>
          </a:bodyPr>
          <a:lstStyle/>
          <a:p>
            <a:r>
              <a:rPr lang="nl-NL" dirty="0"/>
              <a:t>Klik om de stijl te bewerken</a:t>
            </a:r>
          </a:p>
        </p:txBody>
      </p:sp>
      <p:sp>
        <p:nvSpPr>
          <p:cNvPr id="3" name="Tijdelijke aanduiding voor tekst 2"/>
          <p:cNvSpPr>
            <a:spLocks noGrp="1"/>
          </p:cNvSpPr>
          <p:nvPr>
            <p:ph type="body" idx="1"/>
          </p:nvPr>
        </p:nvSpPr>
        <p:spPr>
          <a:xfrm>
            <a:off x="288000" y="1368000"/>
            <a:ext cx="9144000" cy="5220000"/>
          </a:xfrm>
          <a:prstGeom prst="rect">
            <a:avLst/>
          </a:prstGeom>
          <a:solidFill>
            <a:schemeClr val="bg1"/>
          </a:solidFill>
        </p:spPr>
        <p:txBody>
          <a:bodyPr vert="horz" lIns="288000" tIns="288000" rIns="288000" bIns="28800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5"/>
            <a:endParaRPr lang="nl-NL" dirty="0"/>
          </a:p>
        </p:txBody>
      </p:sp>
    </p:spTree>
    <p:extLst>
      <p:ext uri="{BB962C8B-B14F-4D97-AF65-F5344CB8AC3E}">
        <p14:creationId xmlns:p14="http://schemas.microsoft.com/office/powerpoint/2010/main" val="19989130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xStyles>
    <p:titleStyle>
      <a:lvl1pPr algn="l" defTabSz="914400" rtl="0" eaLnBrk="1" latinLnBrk="0" hangingPunct="1">
        <a:lnSpc>
          <a:spcPts val="4200"/>
        </a:lnSpc>
        <a:spcBef>
          <a:spcPct val="0"/>
        </a:spcBef>
        <a:buNone/>
        <a:defRPr sz="350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ts val="2750"/>
        </a:lnSpc>
        <a:spcBef>
          <a:spcPts val="0"/>
        </a:spcBef>
        <a:buFontTx/>
        <a:buNone/>
        <a:defRPr sz="2100" kern="1200" baseline="0">
          <a:solidFill>
            <a:schemeClr val="tx1"/>
          </a:solidFill>
          <a:latin typeface="Arial" panose="020B0604020202020204" pitchFamily="34" charset="0"/>
          <a:ea typeface="+mn-ea"/>
          <a:cs typeface="+mn-cs"/>
        </a:defRPr>
      </a:lvl1pPr>
      <a:lvl2pPr marL="216000" indent="-216000" algn="l" defTabSz="914400" rtl="0" eaLnBrk="1" latinLnBrk="0" hangingPunct="1">
        <a:lnSpc>
          <a:spcPts val="2750"/>
        </a:lnSpc>
        <a:spcBef>
          <a:spcPts val="0"/>
        </a:spcBef>
        <a:buClr>
          <a:srgbClr val="0079A2"/>
        </a:buClr>
        <a:buFont typeface="Arial" panose="020B0604020202020204" pitchFamily="34" charset="0"/>
        <a:buChar char="•"/>
        <a:defRPr sz="2100" kern="1200" baseline="0">
          <a:solidFill>
            <a:schemeClr val="tx1"/>
          </a:solidFill>
          <a:latin typeface="Arial" panose="020B0604020202020204" pitchFamily="34" charset="0"/>
          <a:ea typeface="+mn-ea"/>
          <a:cs typeface="+mn-cs"/>
        </a:defRPr>
      </a:lvl2pPr>
      <a:lvl3pPr marL="432000" indent="-216000" algn="l" defTabSz="0" rtl="0" eaLnBrk="1" latinLnBrk="0" hangingPunct="1">
        <a:lnSpc>
          <a:spcPts val="2750"/>
        </a:lnSpc>
        <a:spcBef>
          <a:spcPts val="0"/>
        </a:spcBef>
        <a:buFont typeface="Arial" pitchFamily="34" charset="0"/>
        <a:buChar char="•"/>
        <a:tabLst/>
        <a:defRPr sz="2100" kern="1200" baseline="0">
          <a:solidFill>
            <a:schemeClr val="tx1"/>
          </a:solidFill>
          <a:latin typeface="Arial" panose="020B0604020202020204" pitchFamily="34" charset="0"/>
          <a:ea typeface="+mn-ea"/>
          <a:cs typeface="+mn-cs"/>
        </a:defRPr>
      </a:lvl3pPr>
      <a:lvl4pPr marL="0" indent="0" algn="l" defTabSz="914400" rtl="0" eaLnBrk="1" latinLnBrk="0" hangingPunct="1">
        <a:lnSpc>
          <a:spcPts val="3360"/>
        </a:lnSpc>
        <a:spcBef>
          <a:spcPts val="0"/>
        </a:spcBef>
        <a:buFontTx/>
        <a:buNone/>
        <a:defRPr sz="2800" kern="1200" baseline="0">
          <a:solidFill>
            <a:srgbClr val="0079A2"/>
          </a:solidFill>
          <a:latin typeface="Arial" panose="020B0604020202020204" pitchFamily="34" charset="0"/>
          <a:ea typeface="+mn-ea"/>
          <a:cs typeface="+mn-cs"/>
        </a:defRPr>
      </a:lvl4pPr>
      <a:lvl5pPr marL="0" indent="0" algn="l" defTabSz="914400" rtl="0" eaLnBrk="1" latinLnBrk="0" hangingPunct="1">
        <a:lnSpc>
          <a:spcPts val="2750"/>
        </a:lnSpc>
        <a:spcBef>
          <a:spcPts val="0"/>
        </a:spcBef>
        <a:buFontTx/>
        <a:buNone/>
        <a:defRPr sz="2100" b="1" i="0" kern="1200" baseline="0">
          <a:solidFill>
            <a:srgbClr val="0079A2"/>
          </a:solidFill>
          <a:latin typeface="Arial" panose="020B0604020202020204" pitchFamily="34" charset="0"/>
          <a:ea typeface="+mn-ea"/>
          <a:cs typeface="+mn-cs"/>
        </a:defRPr>
      </a:lvl5pPr>
      <a:lvl6pPr marL="0" indent="0" algn="l" defTabSz="914400" rtl="0" eaLnBrk="1" latinLnBrk="0" hangingPunct="1">
        <a:lnSpc>
          <a:spcPts val="2750"/>
        </a:lnSpc>
        <a:spcBef>
          <a:spcPts val="0"/>
        </a:spcBef>
        <a:buFontTx/>
        <a:buNone/>
        <a:defRPr sz="2100" b="1" i="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linkedin.com/in/leonvanast/" TargetMode="External"/><Relationship Id="rId5" Type="http://schemas.openxmlformats.org/officeDocument/2006/relationships/hyperlink" Target="https://www.circulairwest.nl/" TargetMode="External"/><Relationship Id="rId4" Type="http://schemas.openxmlformats.org/officeDocument/2006/relationships/hyperlink" Target="https://www.noord-holland.nl/Actueel/Archief/2022/November_2022/Provincie_stelt_Leon_van_Ast_aan_als_circulair_ambassadeu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1"/>
            <a:ext cx="12192000" cy="6858000"/>
          </a:xfrm>
          <a:prstGeom prst="rect">
            <a:avLst/>
          </a:prstGeom>
        </p:spPr>
      </p:pic>
      <p:sp>
        <p:nvSpPr>
          <p:cNvPr id="3" name="Titel 2"/>
          <p:cNvSpPr>
            <a:spLocks noGrp="1"/>
          </p:cNvSpPr>
          <p:nvPr>
            <p:ph type="ctrTitle"/>
          </p:nvPr>
        </p:nvSpPr>
        <p:spPr>
          <a:xfrm>
            <a:off x="4679576" y="458164"/>
            <a:ext cx="7222614" cy="1990053"/>
          </a:xfrm>
        </p:spPr>
        <p:txBody>
          <a:bodyPr/>
          <a:lstStyle/>
          <a:p>
            <a:pPr algn="r">
              <a:lnSpc>
                <a:spcPct val="100000"/>
              </a:lnSpc>
            </a:pPr>
            <a:r>
              <a:rPr lang="nl-NL" sz="4800" dirty="0"/>
              <a:t>Stikstofaanpak </a:t>
            </a:r>
            <a:br>
              <a:rPr lang="nl-NL" sz="4800" dirty="0"/>
            </a:br>
            <a:r>
              <a:rPr lang="nl-NL" sz="4800" dirty="0"/>
              <a:t>Park Hollandse Duinen </a:t>
            </a:r>
            <a:r>
              <a:rPr lang="nl-NL" sz="6000" dirty="0"/>
              <a:t/>
            </a:r>
            <a:br>
              <a:rPr lang="nl-NL" sz="6000" dirty="0"/>
            </a:br>
            <a:r>
              <a:rPr lang="nl-NL" sz="1600" i="1" dirty="0"/>
              <a:t>Samen werken aan stikstofreductie, een aanpak met bedrijven</a:t>
            </a:r>
            <a:br>
              <a:rPr lang="nl-NL" sz="1600" i="1" dirty="0"/>
            </a:br>
            <a:r>
              <a:rPr lang="nl-NL" sz="2800" dirty="0"/>
              <a:t> </a:t>
            </a:r>
          </a:p>
        </p:txBody>
      </p:sp>
      <p:pic>
        <p:nvPicPr>
          <p:cNvPr id="2" name="Afbeelding 1">
            <a:extLst>
              <a:ext uri="{FF2B5EF4-FFF2-40B4-BE49-F238E27FC236}">
                <a16:creationId xmlns:a16="http://schemas.microsoft.com/office/drawing/2014/main" xmlns="" id="{0814883D-E4CC-9037-8E8B-E9118F6264DA}"/>
              </a:ext>
            </a:extLst>
          </p:cNvPr>
          <p:cNvPicPr>
            <a:picLocks noChangeAspect="1"/>
          </p:cNvPicPr>
          <p:nvPr/>
        </p:nvPicPr>
        <p:blipFill>
          <a:blip r:embed="rId4"/>
          <a:stretch>
            <a:fillRect/>
          </a:stretch>
        </p:blipFill>
        <p:spPr>
          <a:xfrm>
            <a:off x="449671" y="2843704"/>
            <a:ext cx="2081687" cy="1170592"/>
          </a:xfrm>
          <a:prstGeom prst="rect">
            <a:avLst/>
          </a:prstGeom>
        </p:spPr>
      </p:pic>
    </p:spTree>
    <p:extLst>
      <p:ext uri="{BB962C8B-B14F-4D97-AF65-F5344CB8AC3E}">
        <p14:creationId xmlns:p14="http://schemas.microsoft.com/office/powerpoint/2010/main" val="354677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643533" y="0"/>
            <a:ext cx="2548467" cy="1227667"/>
          </a:xfrm>
          <a:prstGeom prst="rect">
            <a:avLst/>
          </a:prstGeom>
          <a:solidFill>
            <a:srgbClr val="D2C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Afbeelding 5" descr="DUNEA - plattegrond Nederland 800 na Chr ingezoomd v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1473" y="0"/>
            <a:ext cx="7375967" cy="6858000"/>
          </a:xfrm>
          <a:prstGeom prst="rect">
            <a:avLst/>
          </a:prstGeom>
        </p:spPr>
      </p:pic>
      <p:pic>
        <p:nvPicPr>
          <p:cNvPr id="11" name="Afbeelding 10" descr="DUNEA - plattegrond Nederland 1500 na Chr ingezoomd v03.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621254" y="0"/>
            <a:ext cx="7376400" cy="6858000"/>
          </a:xfrm>
          <a:prstGeom prst="rect">
            <a:avLst/>
          </a:prstGeom>
        </p:spPr>
      </p:pic>
      <p:pic>
        <p:nvPicPr>
          <p:cNvPr id="12" name="Afbeelding 11" descr="DUNEA - plattegrond Nederland 2000 na Chr ingezoomd v0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1254" y="0"/>
            <a:ext cx="7376186" cy="6858000"/>
          </a:xfrm>
          <a:prstGeom prst="rect">
            <a:avLst/>
          </a:prstGeom>
        </p:spPr>
      </p:pic>
      <p:pic>
        <p:nvPicPr>
          <p:cNvPr id="3" name="Afbeelding 2">
            <a:extLst>
              <a:ext uri="{FF2B5EF4-FFF2-40B4-BE49-F238E27FC236}">
                <a16:creationId xmlns:a16="http://schemas.microsoft.com/office/drawing/2014/main" xmlns="" id="{DAF68562-4C80-FB3B-8B91-10E5118D3AB8}"/>
              </a:ext>
            </a:extLst>
          </p:cNvPr>
          <p:cNvPicPr>
            <a:picLocks noChangeAspect="1"/>
          </p:cNvPicPr>
          <p:nvPr/>
        </p:nvPicPr>
        <p:blipFill>
          <a:blip r:embed="rId6"/>
          <a:stretch>
            <a:fillRect/>
          </a:stretch>
        </p:blipFill>
        <p:spPr>
          <a:xfrm>
            <a:off x="10747822" y="1"/>
            <a:ext cx="664918" cy="1152524"/>
          </a:xfrm>
          <a:prstGeom prst="rect">
            <a:avLst/>
          </a:prstGeom>
        </p:spPr>
      </p:pic>
      <p:pic>
        <p:nvPicPr>
          <p:cNvPr id="4" name="Afbeelding 3">
            <a:extLst>
              <a:ext uri="{FF2B5EF4-FFF2-40B4-BE49-F238E27FC236}">
                <a16:creationId xmlns:a16="http://schemas.microsoft.com/office/drawing/2014/main" xmlns="" id="{4C42B95A-CBDF-BF47-EBBD-A715D9628860}"/>
              </a:ext>
            </a:extLst>
          </p:cNvPr>
          <p:cNvPicPr>
            <a:picLocks noChangeAspect="1"/>
          </p:cNvPicPr>
          <p:nvPr/>
        </p:nvPicPr>
        <p:blipFill>
          <a:blip r:embed="rId7"/>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66849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F07DEBE8-BD76-40C4-AE05-682088BFFA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82771"/>
            <a:ext cx="12192000" cy="8247171"/>
          </a:xfrm>
          <a:prstGeom prst="rect">
            <a:avLst/>
          </a:prstGeom>
        </p:spPr>
      </p:pic>
    </p:spTree>
    <p:extLst>
      <p:ext uri="{BB962C8B-B14F-4D97-AF65-F5344CB8AC3E}">
        <p14:creationId xmlns:p14="http://schemas.microsoft.com/office/powerpoint/2010/main" val="2088483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CC5AC363-534D-4793-ADBD-4385DAAC5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 y="0"/>
            <a:ext cx="12183400" cy="6858000"/>
          </a:xfrm>
          <a:prstGeom prst="rect">
            <a:avLst/>
          </a:prstGeom>
        </p:spPr>
      </p:pic>
    </p:spTree>
    <p:extLst>
      <p:ext uri="{BB962C8B-B14F-4D97-AF65-F5344CB8AC3E}">
        <p14:creationId xmlns:p14="http://schemas.microsoft.com/office/powerpoint/2010/main" val="278401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 gras, veld, giraf&#10;&#10;Automatisch gegenereerde beschrijving">
            <a:extLst>
              <a:ext uri="{FF2B5EF4-FFF2-40B4-BE49-F238E27FC236}">
                <a16:creationId xmlns:a16="http://schemas.microsoft.com/office/drawing/2014/main" xmlns="" id="{C7230C52-C747-DD9D-9B37-1A2BA96B5C9E}"/>
              </a:ext>
            </a:extLst>
          </p:cNvPr>
          <p:cNvPicPr>
            <a:picLocks noChangeAspect="1"/>
          </p:cNvPicPr>
          <p:nvPr/>
        </p:nvPicPr>
        <p:blipFill rotWithShape="1">
          <a:blip r:embed="rId3"/>
          <a:srcRect l="-1" t="1113" r="540" b="15039"/>
          <a:stretch/>
        </p:blipFill>
        <p:spPr>
          <a:xfrm>
            <a:off x="-1" y="1"/>
            <a:ext cx="12191999" cy="6857998"/>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1753132"/>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Wat kunnen bedrijven gezamenlijk doen voor Hollandse Duinen?</a:t>
            </a:r>
          </a:p>
          <a:p>
            <a:pPr marL="0" marR="0" lvl="0" indent="0" algn="l" defTabSz="914400" rtl="0" eaLnBrk="1" fontAlgn="auto" latinLnBrk="0" hangingPunct="1">
              <a:lnSpc>
                <a:spcPts val="2850"/>
              </a:lnSpc>
              <a:spcBef>
                <a:spcPts val="0"/>
              </a:spcBef>
              <a:spcAft>
                <a:spcPts val="0"/>
              </a:spcAft>
              <a:buClr>
                <a:srgbClr val="00AAAA"/>
              </a:buClr>
              <a:buSzPct val="100000"/>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Lokale en regionale bedrijfsleven op vrijwillige basis activeren!</a:t>
            </a:r>
          </a:p>
          <a:p>
            <a:pPr marL="0" marR="0" lvl="0" indent="0" algn="l" defTabSz="914400" rtl="0" eaLnBrk="1" fontAlgn="auto" latinLnBrk="0" hangingPunct="1">
              <a:lnSpc>
                <a:spcPts val="2850"/>
              </a:lnSpc>
              <a:spcBef>
                <a:spcPts val="0"/>
              </a:spcBef>
              <a:spcAft>
                <a:spcPts val="0"/>
              </a:spcAft>
              <a:buClr>
                <a:srgbClr val="00AAAA"/>
              </a:buClr>
              <a:buSzPct val="100000"/>
              <a:buFontTx/>
              <a:buNone/>
              <a:tabLst/>
              <a:defRPr/>
            </a:pP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2084074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xmlns="" id="{AB3DA686-0C57-307A-5323-7AB2A069A466}"/>
              </a:ext>
            </a:extLst>
          </p:cNvPr>
          <p:cNvPicPr>
            <a:picLocks noChangeAspect="1"/>
          </p:cNvPicPr>
          <p:nvPr/>
        </p:nvPicPr>
        <p:blipFill rotWithShape="1">
          <a:blip r:embed="rId3"/>
          <a:srcRect t="20318"/>
          <a:stretch/>
        </p:blipFill>
        <p:spPr>
          <a:xfrm>
            <a:off x="1" y="0"/>
            <a:ext cx="12191998" cy="6865699"/>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2080978"/>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Stikstofdepositie; een lastig probleem</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2850"/>
              </a:lnSpc>
              <a:spcBef>
                <a:spcPts val="0"/>
              </a:spcBef>
              <a:spcAft>
                <a:spcPts val="0"/>
              </a:spcAft>
              <a:buClr>
                <a:srgbClr val="00AAAA"/>
              </a:buClr>
              <a:buSzPct val="100000"/>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Want het is een veelkoppig monster, met véél bronnen in Zuid-Holland en dus véél misverstanden!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NO</a:t>
            </a:r>
            <a:r>
              <a:rPr kumimoji="0" lang="nl-NL" sz="1020" b="0" i="0"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 (stikstofoxiden) en NH</a:t>
            </a:r>
            <a:r>
              <a:rPr kumimoji="0" lang="nl-NL" sz="1020" b="0" i="0" u="none" strike="noStrike" kern="1200" cap="none" spc="0" normalizeH="0" baseline="-25000" noProof="0" dirty="0">
                <a:ln>
                  <a:noFill/>
                </a:ln>
                <a:solidFill>
                  <a:prstClr val="black"/>
                </a:solidFill>
                <a:effectLst/>
                <a:uLnTx/>
                <a:uFillTx/>
                <a:latin typeface="Calibri" panose="020F0502020204030204"/>
                <a:ea typeface="+mn-ea"/>
                <a:cs typeface="+mn-cs"/>
              </a:rPr>
              <a:t>3 </a:t>
            </a: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(ammoniak) kennen beide andere emissiebronnen  en slaan elders neer door droge of natte depositie</a:t>
            </a:r>
            <a:endParaRPr kumimoji="0" lang="nl-NL" sz="1020" b="0"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De unieke natuur van NPHD kon juist ontstaan dankzij een zeer stikstofarme omgeving in combinatie met een zout en kalkrijk zeeklimaat</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Fedra_book"/>
                <a:ea typeface="+mn-ea"/>
                <a:cs typeface="+mn-cs"/>
              </a:rPr>
              <a:t>Een teveel aan stikstof is niet alleen slecht voor de natuur, maar ook voor onze eigen gezondheid (luchtverontreiniging)</a:t>
            </a:r>
            <a:endPar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2623085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gras, buiten, vos, water&#10;&#10;Automatisch gegenereerde beschrijving">
            <a:extLst>
              <a:ext uri="{FF2B5EF4-FFF2-40B4-BE49-F238E27FC236}">
                <a16:creationId xmlns:a16="http://schemas.microsoft.com/office/drawing/2014/main" xmlns="" id="{8B78F41C-2229-5EE7-AEA7-8222E0E3AD61}"/>
              </a:ext>
            </a:extLst>
          </p:cNvPr>
          <p:cNvPicPr>
            <a:picLocks noChangeAspect="1"/>
          </p:cNvPicPr>
          <p:nvPr/>
        </p:nvPicPr>
        <p:blipFill rotWithShape="1">
          <a:blip r:embed="rId3"/>
          <a:srcRect t="15774"/>
          <a:stretch/>
        </p:blipFill>
        <p:spPr>
          <a:xfrm>
            <a:off x="0" y="-1"/>
            <a:ext cx="12191999" cy="6858001"/>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2082645"/>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Een toekomstbestendig NPHD</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2850"/>
              </a:lnSpc>
              <a:spcBef>
                <a:spcPts val="0"/>
              </a:spcBef>
              <a:spcAft>
                <a:spcPts val="0"/>
              </a:spcAft>
              <a:buClr>
                <a:srgbClr val="00AAAA"/>
              </a:buClr>
              <a:buSzPct val="100000"/>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Meer kwalitatieve ruimte en biodiversiteit voor een aantrekkelijker landschap &amp; gezondere leefomgeving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Stikstofemissies verlagen heeft positieve effecten op de kwaliteit van oppervlakte- en drinkwater en onze luchtkwaliteit</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Bovendien ontstaat er door een verlaging van de stikstofdepositie ruimte voor nieuwe economische ontwikkelingen &amp; vergunningen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Op initiatief van de PZH zijn (semi) overheidspartijen gestart met een gebiedsgerichte aanpak – de natuur versterken staat centraal</a:t>
            </a: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1524104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veld, staand&#10;&#10;Automatisch gegenereerde beschrijving">
            <a:extLst>
              <a:ext uri="{FF2B5EF4-FFF2-40B4-BE49-F238E27FC236}">
                <a16:creationId xmlns:a16="http://schemas.microsoft.com/office/drawing/2014/main" xmlns="" id="{BCF70D67-045A-2E69-8B04-7FFD1CA00748}"/>
              </a:ext>
            </a:extLst>
          </p:cNvPr>
          <p:cNvPicPr>
            <a:picLocks noChangeAspect="1"/>
          </p:cNvPicPr>
          <p:nvPr/>
        </p:nvPicPr>
        <p:blipFill rotWithShape="1">
          <a:blip r:embed="rId3"/>
          <a:srcRect t="13523" r="14565" b="14307"/>
          <a:stretch/>
        </p:blipFill>
        <p:spPr>
          <a:xfrm>
            <a:off x="0" y="-1"/>
            <a:ext cx="12191999" cy="6857999"/>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1924524"/>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Bedrijfsleven verbinden aan NPHD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Van symptoombestrijding naar bronbestrijding</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Contouren NPHD zijn niet beperkt tot de grenzen van de traditionele natuurgebieden, maar ook de bebouwde bedrijfs- en woonomgeving</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Bedrijven bewust(er) maken van de stikstof problematiek, hun eigen bijdrage daaraan en hoe ze positief impact kunnen maken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20" b="0" i="0" u="none" strike="noStrike" kern="1200" cap="none" spc="0" normalizeH="0" baseline="0" noProof="0" dirty="0">
                <a:ln>
                  <a:noFill/>
                </a:ln>
                <a:solidFill>
                  <a:prstClr val="black"/>
                </a:solidFill>
                <a:effectLst/>
                <a:uLnTx/>
                <a:uFillTx/>
                <a:latin typeface="Calibri" panose="020F0502020204030204"/>
                <a:ea typeface="+mn-ea"/>
                <a:cs typeface="+mn-cs"/>
              </a:rPr>
              <a:t>Help ze zich te verbinden door hen te enthousiasmeren en te activeren om op vrijwillige! basis hun stikstofemissie te verlagen</a:t>
            </a: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2013315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BCF70D67-045A-2E69-8B04-7FFD1CA00748}"/>
              </a:ext>
            </a:extLst>
          </p:cNvPr>
          <p:cNvPicPr>
            <a:picLocks noChangeAspect="1"/>
          </p:cNvPicPr>
          <p:nvPr/>
        </p:nvPicPr>
        <p:blipFill>
          <a:blip r:embed="rId3" cstate="print">
            <a:extLst>
              <a:ext uri="{28A0092B-C50C-407E-A947-70E740481C1C}">
                <a14:useLocalDpi xmlns:a14="http://schemas.microsoft.com/office/drawing/2010/main" val="0"/>
              </a:ext>
            </a:extLst>
          </a:blip>
          <a:srcRect t="7790" b="7790"/>
          <a:stretch/>
        </p:blipFill>
        <p:spPr>
          <a:xfrm>
            <a:off x="0" y="-1"/>
            <a:ext cx="12191999" cy="6857999"/>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1926192"/>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Een gebieds- en bedrijfsgerichte aanpak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Dit prachtige natuurgebied vormt letterlijk hun achtertuin, dat geeft een unieke kans!</a:t>
            </a: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Om bedrijven in of in de nabijheid van het NPHD veel actiever te betrekken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Hen emotioneel en economisch te verbinden aan het NPHD en daarmee samenhangend woon/werkklimaat als vliegwiel</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Als overheid duidelijk te maken dat stikstof reducerende maatregelen ook nieuwe economische ontwikkelingen mogelijk maken</a:t>
            </a: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3443589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BCF70D67-045A-2E69-8B04-7FFD1CA00748}"/>
              </a:ext>
            </a:extLst>
          </p:cNvPr>
          <p:cNvPicPr>
            <a:picLocks noChangeAspect="1"/>
          </p:cNvPicPr>
          <p:nvPr/>
        </p:nvPicPr>
        <p:blipFill>
          <a:blip r:embed="rId3" cstate="print">
            <a:extLst>
              <a:ext uri="{28A0092B-C50C-407E-A947-70E740481C1C}">
                <a14:useLocalDpi xmlns:a14="http://schemas.microsoft.com/office/drawing/2010/main" val="0"/>
              </a:ext>
            </a:extLst>
          </a:blip>
          <a:srcRect t="7818" b="7818"/>
          <a:stretch/>
        </p:blipFill>
        <p:spPr>
          <a:xfrm>
            <a:off x="1" y="1"/>
            <a:ext cx="12191999" cy="6857999"/>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2298088"/>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Een bedrijfsgerichte aanpak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In ons gebiedsgerichte actieprogramma voor bedrijven staan vier uitgangspunten centraal</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Stikstofdepositie reduceren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Het NPHD versterken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Bewustwording vergroten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Eigenaarschap creëren </a:t>
            </a: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1383279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BCF70D67-045A-2E69-8B04-7FFD1CA00748}"/>
              </a:ext>
            </a:extLst>
          </p:cNvPr>
          <p:cNvPicPr>
            <a:picLocks noChangeAspect="1"/>
          </p:cNvPicPr>
          <p:nvPr/>
        </p:nvPicPr>
        <p:blipFill>
          <a:blip r:embed="rId3" cstate="print">
            <a:extLst>
              <a:ext uri="{28A0092B-C50C-407E-A947-70E740481C1C}">
                <a14:useLocalDpi xmlns:a14="http://schemas.microsoft.com/office/drawing/2010/main" val="0"/>
              </a:ext>
            </a:extLst>
          </a:blip>
          <a:srcRect t="7813" b="7813"/>
          <a:stretch/>
        </p:blipFill>
        <p:spPr>
          <a:xfrm>
            <a:off x="1" y="1"/>
            <a:ext cx="12191999" cy="6857999"/>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2669985"/>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Tien inzichten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Wat is er nodig om bedrijven te activeren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Het stikstofprobleem kenbaar en herkenbaar maken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Contouren NPHD zichtbaar maken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Meerwaarde van NPHD benadrukken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De grote </a:t>
            </a:r>
            <a:r>
              <a:rPr kumimoji="0" lang="nl-NL" sz="1050" b="0" i="0" u="none" strike="noStrike" kern="1200" cap="none" spc="0" normalizeH="0" baseline="0" noProof="0" dirty="0" err="1">
                <a:ln>
                  <a:noFill/>
                </a:ln>
                <a:solidFill>
                  <a:prstClr val="black"/>
                </a:solidFill>
                <a:effectLst/>
                <a:uLnTx/>
                <a:uFillTx/>
                <a:latin typeface="Calibri" panose="020F0502020204030204"/>
                <a:ea typeface="+mn-ea"/>
                <a:cs typeface="+mn-cs"/>
              </a:rPr>
              <a:t>stikstofuitstoters</a:t>
            </a: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 identificeren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Concrete oplossingen bieden voor NO</a:t>
            </a:r>
            <a:r>
              <a:rPr kumimoji="0" lang="nl-NL" sz="1050" b="0" i="0"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 reductie</a:t>
            </a: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
        <p:nvSpPr>
          <p:cNvPr id="2" name="Tekstvak 1">
            <a:extLst>
              <a:ext uri="{FF2B5EF4-FFF2-40B4-BE49-F238E27FC236}">
                <a16:creationId xmlns:a16="http://schemas.microsoft.com/office/drawing/2014/main" xmlns="" id="{29893158-50A1-8547-9FC5-0A25D59B04F0}"/>
              </a:ext>
            </a:extLst>
          </p:cNvPr>
          <p:cNvSpPr txBox="1"/>
          <p:nvPr/>
        </p:nvSpPr>
        <p:spPr>
          <a:xfrm>
            <a:off x="4158916" y="3319312"/>
            <a:ext cx="3954106" cy="2469930"/>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startAt="6"/>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NO</a:t>
            </a:r>
            <a:r>
              <a:rPr kumimoji="0" lang="nl-NL" sz="1050" b="0" i="0"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-reductie stimuleren meteen beloningssysteem.</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startAt="6"/>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Aan ambassadeur- en eigenaarschap bouwen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startAt="6"/>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Aansluiten bij bestaande initiatieven en ontwikkelingen.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startAt="6"/>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Meerwaarde van NPHD duidelijk maken bij bedrijven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mj-lt"/>
              <a:buAutoNum type="arabicPeriod" startAt="6"/>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 Infrastructurele aanpassingen om NPHD te versterken</a:t>
            </a:r>
          </a:p>
        </p:txBody>
      </p:sp>
    </p:spTree>
    <p:extLst>
      <p:ext uri="{BB962C8B-B14F-4D97-AF65-F5344CB8AC3E}">
        <p14:creationId xmlns:p14="http://schemas.microsoft.com/office/powerpoint/2010/main" val="376357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natuur, groen&#10;&#10;Automatisch gegenereerde beschrijving">
            <a:extLst>
              <a:ext uri="{FF2B5EF4-FFF2-40B4-BE49-F238E27FC236}">
                <a16:creationId xmlns:a16="http://schemas.microsoft.com/office/drawing/2014/main" xmlns="" id="{22EE48DC-2589-DB2A-EBBE-3B94D3952422}"/>
              </a:ext>
            </a:extLst>
          </p:cNvPr>
          <p:cNvPicPr>
            <a:picLocks noChangeAspect="1"/>
          </p:cNvPicPr>
          <p:nvPr/>
        </p:nvPicPr>
        <p:blipFill rotWithShape="1">
          <a:blip r:embed="rId3"/>
          <a:srcRect t="15625"/>
          <a:stretch/>
        </p:blipFill>
        <p:spPr>
          <a:xfrm>
            <a:off x="0" y="0"/>
            <a:ext cx="12192000" cy="6858000"/>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1709530"/>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Even voorstellen; Leon van Ast</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257168" indent="-257168">
              <a:lnSpc>
                <a:spcPts val="2850"/>
              </a:lnSpc>
              <a:buClr>
                <a:srgbClr val="00AAAA"/>
              </a:buClr>
              <a:buSzPct val="100000"/>
              <a:buFont typeface=".Lucida Grande UI Regular"/>
              <a:buChar char="►"/>
              <a:defRPr/>
            </a:pPr>
            <a:r>
              <a:rPr lang="nl-NL" sz="1013" dirty="0">
                <a:solidFill>
                  <a:prstClr val="black"/>
                </a:solidFill>
              </a:rPr>
              <a:t>Circulair </a:t>
            </a:r>
            <a:r>
              <a:rPr lang="nl-NL" sz="1013" dirty="0">
                <a:solidFill>
                  <a:prstClr val="black"/>
                </a:solidFill>
                <a:hlinkClick r:id="rId4"/>
              </a:rPr>
              <a:t>Ambassadeur</a:t>
            </a:r>
            <a:r>
              <a:rPr lang="nl-NL" sz="1013" dirty="0">
                <a:solidFill>
                  <a:prstClr val="black"/>
                </a:solidFill>
              </a:rPr>
              <a:t> provincie Noord-Holland</a:t>
            </a:r>
          </a:p>
          <a:p>
            <a:pPr marL="257168" indent="-257168">
              <a:lnSpc>
                <a:spcPts val="2850"/>
              </a:lnSpc>
              <a:buClr>
                <a:srgbClr val="00AAAA"/>
              </a:buClr>
              <a:buSzPct val="100000"/>
              <a:buFont typeface=".Lucida Grande UI Regular"/>
              <a:buChar char="►"/>
              <a:defRPr/>
            </a:pPr>
            <a:r>
              <a:rPr lang="nl-NL" sz="1050" dirty="0">
                <a:solidFill>
                  <a:prstClr val="black"/>
                </a:solidFill>
                <a:latin typeface="Fedra_book"/>
              </a:rPr>
              <a:t>Kwartiermaker en aanjager bij het circulair ondernemersnetwerk </a:t>
            </a:r>
            <a:r>
              <a:rPr lang="nl-NL" sz="1050">
                <a:solidFill>
                  <a:prstClr val="black"/>
                </a:solidFill>
                <a:latin typeface="Fedra_book"/>
              </a:rPr>
              <a:t>Circulair West, </a:t>
            </a:r>
            <a:r>
              <a:rPr lang="nl-NL" sz="1050" dirty="0">
                <a:solidFill>
                  <a:prstClr val="black"/>
                </a:solidFill>
                <a:latin typeface="Fedra_book"/>
                <a:hlinkClick r:id="rId5"/>
              </a:rPr>
              <a:t>circulairwest.nl</a:t>
            </a:r>
            <a:r>
              <a:rPr lang="nl-NL" sz="1050" dirty="0">
                <a:solidFill>
                  <a:prstClr val="black"/>
                </a:solidFill>
                <a:latin typeface="Fedra_book"/>
              </a:rPr>
              <a:t> </a:t>
            </a:r>
            <a:endParaRPr lang="nl-NL" sz="1100" dirty="0">
              <a:solidFill>
                <a:prstClr val="black"/>
              </a:solidFill>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Ervaring met (circulair) ondernemen en het openbaar bestuur, </a:t>
            </a:r>
            <a:r>
              <a:rPr kumimoji="0" lang="nl-NL" sz="1013" b="0" i="0" u="none" strike="noStrike" kern="1200" cap="none" spc="0" normalizeH="0" baseline="0" noProof="0" dirty="0" err="1">
                <a:ln>
                  <a:noFill/>
                </a:ln>
                <a:solidFill>
                  <a:prstClr val="black"/>
                </a:solidFill>
                <a:effectLst/>
                <a:uLnTx/>
                <a:uFillTx/>
                <a:latin typeface="Calibri" panose="020F0502020204030204"/>
                <a:ea typeface="+mn-ea"/>
                <a:cs typeface="+mn-cs"/>
              </a:rPr>
              <a:t>LinkedIN</a:t>
            </a: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leonvanast</a:t>
            </a: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7"/>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8"/>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1485123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 gras, natuur, mensen&#10;&#10;Automatisch gegenereerde beschrijving">
            <a:extLst>
              <a:ext uri="{FF2B5EF4-FFF2-40B4-BE49-F238E27FC236}">
                <a16:creationId xmlns:a16="http://schemas.microsoft.com/office/drawing/2014/main" xmlns="" id="{27B5DBB7-21FB-8082-3911-E29457FF5D45}"/>
              </a:ext>
            </a:extLst>
          </p:cNvPr>
          <p:cNvPicPr>
            <a:picLocks noChangeAspect="1"/>
          </p:cNvPicPr>
          <p:nvPr/>
        </p:nvPicPr>
        <p:blipFill rotWithShape="1">
          <a:blip r:embed="rId3"/>
          <a:srcRect l="-328" t="15624" r="-1" b="1333"/>
          <a:stretch/>
        </p:blipFill>
        <p:spPr>
          <a:xfrm>
            <a:off x="-196232" y="-1"/>
            <a:ext cx="12428201" cy="6857999"/>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55447" y="3147797"/>
            <a:ext cx="8113021" cy="1710748"/>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Bouwen aan een alliantie van partners!</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Doe mee door als bedrijf je te verbinden aan NPHD, vanuit eigen verantwoordelijkheid en betrokkenheid</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Wordt deelnemer van de kopgroep van bedrijven samen met gemeentelijke overheden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Met elkaar deze aanpak vertalen naar een actieagenda met bijbehorend handvest</a:t>
            </a: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368882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xmlns="" id="{95E45179-31AD-5218-B4CA-BA67606B01CA}"/>
              </a:ext>
            </a:extLst>
          </p:cNvPr>
          <p:cNvSpPr/>
          <p:nvPr/>
        </p:nvSpPr>
        <p:spPr>
          <a:xfrm>
            <a:off x="10238872" y="0"/>
            <a:ext cx="1953128" cy="6858000"/>
          </a:xfrm>
          <a:prstGeom prst="rect">
            <a:avLst/>
          </a:prstGeom>
          <a:gradFill flip="none" rotWithShape="1">
            <a:gsLst>
              <a:gs pos="0">
                <a:srgbClr val="85AA22"/>
              </a:gs>
              <a:gs pos="56000">
                <a:schemeClr val="accent6">
                  <a:lumMod val="45000"/>
                  <a:lumOff val="55000"/>
                </a:schemeClr>
              </a:gs>
              <a:gs pos="55000">
                <a:schemeClr val="accent6">
                  <a:lumMod val="45000"/>
                  <a:lumOff val="55000"/>
                </a:schemeClr>
              </a:gs>
              <a:gs pos="78000">
                <a:schemeClr val="accent6">
                  <a:lumMod val="30000"/>
                  <a:lumOff val="70000"/>
                </a:schemeClr>
              </a:gs>
            </a:gsLst>
            <a:lin ang="0" scaled="1"/>
            <a:tileRect/>
          </a:gradFill>
          <a:ln>
            <a:solidFill>
              <a:srgbClr val="85A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7" name="Afbeelding 6">
            <a:extLst>
              <a:ext uri="{FF2B5EF4-FFF2-40B4-BE49-F238E27FC236}">
                <a16:creationId xmlns:a16="http://schemas.microsoft.com/office/drawing/2014/main" xmlns="" id="{E3ED88F4-E16B-0349-F01A-9E43465BEBDE}"/>
              </a:ext>
            </a:extLst>
          </p:cNvPr>
          <p:cNvPicPr>
            <a:picLocks noChangeAspect="1"/>
          </p:cNvPicPr>
          <p:nvPr/>
        </p:nvPicPr>
        <p:blipFill>
          <a:blip r:embed="rId3"/>
          <a:stretch>
            <a:fillRect/>
          </a:stretch>
        </p:blipFill>
        <p:spPr>
          <a:xfrm>
            <a:off x="537822" y="0"/>
            <a:ext cx="9696630" cy="6858000"/>
          </a:xfrm>
          <a:prstGeom prst="rect">
            <a:avLst/>
          </a:prstGeom>
        </p:spPr>
      </p:pic>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385396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5" descr="Afbeelding met natuur, buiten, water, berg&#10;&#10;Automatisch gegenereerde beschrijving">
            <a:extLst>
              <a:ext uri="{FF2B5EF4-FFF2-40B4-BE49-F238E27FC236}">
                <a16:creationId xmlns:a16="http://schemas.microsoft.com/office/drawing/2014/main" xmlns="" id="{C95399AB-2BD1-C765-BECC-2D299266F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54"/>
          <a:stretch/>
        </p:blipFill>
        <p:spPr>
          <a:xfrm>
            <a:off x="0" y="-649698"/>
            <a:ext cx="12192000" cy="7507697"/>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1926192"/>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Doe mee!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Help als bedrijfsleven elkaar te activeren om vrijwillig de stikstofuitstoot te reduceren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Gemeenten gaan functioneren als lokale aanjager voor een alliantie van bedrijven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Omarm het NPHD als lokaal icoon van Maatschappelijk Verantwoord Ondernemen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50" b="0" i="0" u="none" strike="noStrike" kern="1200" cap="none" spc="0" normalizeH="0" baseline="0" noProof="0" dirty="0">
                <a:ln>
                  <a:noFill/>
                </a:ln>
                <a:solidFill>
                  <a:prstClr val="black"/>
                </a:solidFill>
                <a:effectLst/>
                <a:uLnTx/>
                <a:uFillTx/>
                <a:latin typeface="Calibri" panose="020F0502020204030204"/>
                <a:ea typeface="+mn-ea"/>
                <a:cs typeface="+mn-cs"/>
              </a:rPr>
              <a:t>Door collectief NPHD toekomstbestendig te maken ontstaat bovendien nieuwe vergunningsruimte voor economische initiatieven!</a:t>
            </a: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Tree>
    <p:extLst>
      <p:ext uri="{BB962C8B-B14F-4D97-AF65-F5344CB8AC3E}">
        <p14:creationId xmlns:p14="http://schemas.microsoft.com/office/powerpoint/2010/main" val="55065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Pad dat zich een weg door een grasveld kronkelt">
            <a:extLst>
              <a:ext uri="{FF2B5EF4-FFF2-40B4-BE49-F238E27FC236}">
                <a16:creationId xmlns:a16="http://schemas.microsoft.com/office/drawing/2014/main" xmlns="" id="{17093F72-FDEA-F709-CA0C-3896AD6E0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 y="-796528"/>
            <a:ext cx="12508992" cy="8337292"/>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73151" y="3730989"/>
            <a:ext cx="6455664" cy="1709081"/>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Leven in het </a:t>
            </a:r>
            <a:r>
              <a:rPr kumimoji="0" lang="nl-NL" sz="2700" b="1" i="0" u="none" strike="noStrike" kern="1200" cap="none" spc="0" normalizeH="0" baseline="0" noProof="0" dirty="0" err="1">
                <a:ln>
                  <a:noFill/>
                </a:ln>
                <a:solidFill>
                  <a:srgbClr val="F06900"/>
                </a:solidFill>
                <a:effectLst/>
                <a:uLnTx/>
                <a:uFillTx/>
                <a:latin typeface="Arial Black" panose="020B0604020202020204" pitchFamily="34" charset="0"/>
                <a:ea typeface="+mn-ea"/>
                <a:cs typeface="Arial" panose="020B0604020202020204" pitchFamily="34" charset="0"/>
              </a:rPr>
              <a:t>antropoceen</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Begrip ‘</a:t>
            </a:r>
            <a:r>
              <a:rPr kumimoji="0" lang="nl-NL" sz="1013" b="0" i="0" u="none" strike="noStrike" kern="1200" cap="none" spc="0" normalizeH="0" baseline="0" noProof="0" dirty="0" err="1">
                <a:ln>
                  <a:noFill/>
                </a:ln>
                <a:solidFill>
                  <a:prstClr val="black"/>
                </a:solidFill>
                <a:effectLst/>
                <a:uLnTx/>
                <a:uFillTx/>
                <a:latin typeface="Calibri" panose="020F0502020204030204"/>
                <a:ea typeface="+mn-ea"/>
                <a:cs typeface="+mn-cs"/>
              </a:rPr>
              <a:t>Antropoceen</a:t>
            </a: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 geïntroduceerd door de Nederlandse Nobelprijswinnaar Paul Crutzen.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Het betekent ‘geologisch tijdperk van de mens!</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00" b="0" i="0" u="none" strike="noStrike" kern="1200" cap="none" spc="0" normalizeH="0" baseline="0" noProof="0" dirty="0">
                <a:ln>
                  <a:noFill/>
                </a:ln>
                <a:solidFill>
                  <a:prstClr val="black"/>
                </a:solidFill>
                <a:effectLst/>
                <a:uLnTx/>
                <a:uFillTx/>
                <a:latin typeface="Fedra_book"/>
                <a:ea typeface="+mn-ea"/>
                <a:cs typeface="+mn-cs"/>
              </a:rPr>
              <a:t>Waarin de (desastreuze) invloed van de mens overal op aarde aanwezig is en zichtbaar wordt!</a:t>
            </a: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pic>
        <p:nvPicPr>
          <p:cNvPr id="8" name="Afbeelding 7">
            <a:extLst>
              <a:ext uri="{FF2B5EF4-FFF2-40B4-BE49-F238E27FC236}">
                <a16:creationId xmlns:a16="http://schemas.microsoft.com/office/drawing/2014/main" xmlns="" id="{7B56F461-9161-4DA8-AEA5-4A2480DE259E}"/>
              </a:ext>
            </a:extLst>
          </p:cNvPr>
          <p:cNvPicPr>
            <a:picLocks noChangeAspect="1"/>
          </p:cNvPicPr>
          <p:nvPr/>
        </p:nvPicPr>
        <p:blipFill>
          <a:blip r:embed="rId6"/>
          <a:stretch>
            <a:fillRect/>
          </a:stretch>
        </p:blipFill>
        <p:spPr>
          <a:xfrm>
            <a:off x="-73152" y="5440070"/>
            <a:ext cx="6455664" cy="1278608"/>
          </a:xfrm>
          <a:prstGeom prst="rect">
            <a:avLst/>
          </a:prstGeom>
        </p:spPr>
      </p:pic>
      <p:pic>
        <p:nvPicPr>
          <p:cNvPr id="9" name="Picture 4" descr="Leven in het antropoceen">
            <a:extLst>
              <a:ext uri="{FF2B5EF4-FFF2-40B4-BE49-F238E27FC236}">
                <a16:creationId xmlns:a16="http://schemas.microsoft.com/office/drawing/2014/main" xmlns="" id="{0A4E8BC5-197E-6BE2-CFF9-B1A81CCC22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4614" y="3902798"/>
            <a:ext cx="1595965" cy="250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09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Pad dat zich een weg door een grasveld kronkelt">
            <a:extLst>
              <a:ext uri="{FF2B5EF4-FFF2-40B4-BE49-F238E27FC236}">
                <a16:creationId xmlns:a16="http://schemas.microsoft.com/office/drawing/2014/main" xmlns="" id="{17093F72-FDEA-F709-CA0C-3896AD6E0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 y="-796528"/>
            <a:ext cx="12508992" cy="8337292"/>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73151" y="3730989"/>
            <a:ext cx="6455664" cy="1709081"/>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De invloed van de mens</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Overal op onze aarde extreem zichtbaar</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Systeem trends en sociaal economisch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00" b="0" i="0" u="none" strike="noStrike" kern="1200" cap="none" spc="0" normalizeH="0" baseline="0" noProof="0" dirty="0">
                <a:ln>
                  <a:noFill/>
                </a:ln>
                <a:solidFill>
                  <a:prstClr val="black"/>
                </a:solidFill>
                <a:effectLst/>
                <a:uLnTx/>
                <a:uFillTx/>
                <a:latin typeface="Fedra_book"/>
                <a:ea typeface="+mn-ea"/>
                <a:cs typeface="+mn-cs"/>
              </a:rPr>
              <a:t>Onmiskenbaar een trendbreuk sinds 1950, de start van het </a:t>
            </a:r>
            <a:r>
              <a:rPr kumimoji="0" lang="nl-NL" sz="1000" b="0" i="0" u="none" strike="noStrike" kern="1200" cap="none" spc="0" normalizeH="0" baseline="0" noProof="0" dirty="0" err="1">
                <a:ln>
                  <a:noFill/>
                </a:ln>
                <a:solidFill>
                  <a:prstClr val="black"/>
                </a:solidFill>
                <a:effectLst/>
                <a:uLnTx/>
                <a:uFillTx/>
                <a:latin typeface="Fedra_book"/>
                <a:ea typeface="+mn-ea"/>
                <a:cs typeface="+mn-cs"/>
              </a:rPr>
              <a:t>antropceen</a:t>
            </a: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pic>
        <p:nvPicPr>
          <p:cNvPr id="2" name="Afbeelding 1">
            <a:extLst>
              <a:ext uri="{FF2B5EF4-FFF2-40B4-BE49-F238E27FC236}">
                <a16:creationId xmlns:a16="http://schemas.microsoft.com/office/drawing/2014/main" xmlns="" id="{090F2A64-6C79-401C-A890-BC807FC21EDC}"/>
              </a:ext>
            </a:extLst>
          </p:cNvPr>
          <p:cNvPicPr>
            <a:picLocks noChangeAspect="1"/>
          </p:cNvPicPr>
          <p:nvPr/>
        </p:nvPicPr>
        <p:blipFill>
          <a:blip r:embed="rId6"/>
          <a:stretch>
            <a:fillRect/>
          </a:stretch>
        </p:blipFill>
        <p:spPr>
          <a:xfrm>
            <a:off x="7627534" y="1949054"/>
            <a:ext cx="4505024" cy="2339036"/>
          </a:xfrm>
          <a:prstGeom prst="rect">
            <a:avLst/>
          </a:prstGeom>
        </p:spPr>
      </p:pic>
      <p:pic>
        <p:nvPicPr>
          <p:cNvPr id="3" name="Afbeelding 2">
            <a:extLst>
              <a:ext uri="{FF2B5EF4-FFF2-40B4-BE49-F238E27FC236}">
                <a16:creationId xmlns:a16="http://schemas.microsoft.com/office/drawing/2014/main" xmlns="" id="{870FDF1E-6B8B-3CAD-2015-F91AE710597B}"/>
              </a:ext>
            </a:extLst>
          </p:cNvPr>
          <p:cNvPicPr>
            <a:picLocks noChangeAspect="1"/>
          </p:cNvPicPr>
          <p:nvPr/>
        </p:nvPicPr>
        <p:blipFill>
          <a:blip r:embed="rId7"/>
          <a:stretch>
            <a:fillRect/>
          </a:stretch>
        </p:blipFill>
        <p:spPr>
          <a:xfrm>
            <a:off x="7627534" y="4298374"/>
            <a:ext cx="4495249" cy="2175577"/>
          </a:xfrm>
          <a:prstGeom prst="rect">
            <a:avLst/>
          </a:prstGeom>
        </p:spPr>
      </p:pic>
    </p:spTree>
    <p:extLst>
      <p:ext uri="{BB962C8B-B14F-4D97-AF65-F5344CB8AC3E}">
        <p14:creationId xmlns:p14="http://schemas.microsoft.com/office/powerpoint/2010/main" val="171931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Pad dat zich een weg door een grasveld kronkelt">
            <a:extLst>
              <a:ext uri="{FF2B5EF4-FFF2-40B4-BE49-F238E27FC236}">
                <a16:creationId xmlns:a16="http://schemas.microsoft.com/office/drawing/2014/main" xmlns="" id="{17093F72-FDEA-F709-CA0C-3896AD6E0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 y="-796528"/>
            <a:ext cx="12508992" cy="8337292"/>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73151" y="3730989"/>
            <a:ext cx="6455664" cy="1709081"/>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De invloed van de mens</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Overal op onze aarde extreem zichtbaar</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Systeem trends en sociaal economisch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00" b="0" i="0" u="none" strike="noStrike" kern="1200" cap="none" spc="0" normalizeH="0" baseline="0" noProof="0" dirty="0">
                <a:ln>
                  <a:noFill/>
                </a:ln>
                <a:solidFill>
                  <a:prstClr val="black"/>
                </a:solidFill>
                <a:effectLst/>
                <a:uLnTx/>
                <a:uFillTx/>
                <a:latin typeface="Fedra_book"/>
                <a:ea typeface="+mn-ea"/>
                <a:cs typeface="+mn-cs"/>
              </a:rPr>
              <a:t>Onmiskenbaar een trendbreuk sinds 1950, de start van het </a:t>
            </a:r>
            <a:r>
              <a:rPr kumimoji="0" lang="nl-NL" sz="1000" b="0" i="0" u="none" strike="noStrike" kern="1200" cap="none" spc="0" normalizeH="0" baseline="0" noProof="0" dirty="0" err="1">
                <a:ln>
                  <a:noFill/>
                </a:ln>
                <a:solidFill>
                  <a:prstClr val="black"/>
                </a:solidFill>
                <a:effectLst/>
                <a:uLnTx/>
                <a:uFillTx/>
                <a:latin typeface="Fedra_book"/>
                <a:ea typeface="+mn-ea"/>
                <a:cs typeface="+mn-cs"/>
              </a:rPr>
              <a:t>antropceen</a:t>
            </a: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pic>
        <p:nvPicPr>
          <p:cNvPr id="7" name="Afbeelding 6">
            <a:extLst>
              <a:ext uri="{FF2B5EF4-FFF2-40B4-BE49-F238E27FC236}">
                <a16:creationId xmlns:a16="http://schemas.microsoft.com/office/drawing/2014/main" xmlns="" id="{81949A64-5750-98D5-F833-8A568A90FBF7}"/>
              </a:ext>
            </a:extLst>
          </p:cNvPr>
          <p:cNvPicPr>
            <a:picLocks noChangeAspect="1"/>
          </p:cNvPicPr>
          <p:nvPr/>
        </p:nvPicPr>
        <p:blipFill>
          <a:blip r:embed="rId6"/>
          <a:stretch>
            <a:fillRect/>
          </a:stretch>
        </p:blipFill>
        <p:spPr>
          <a:xfrm>
            <a:off x="7627532" y="2111881"/>
            <a:ext cx="4495249" cy="2186493"/>
          </a:xfrm>
          <a:prstGeom prst="rect">
            <a:avLst/>
          </a:prstGeom>
        </p:spPr>
      </p:pic>
      <p:pic>
        <p:nvPicPr>
          <p:cNvPr id="8" name="Afbeelding 7">
            <a:extLst>
              <a:ext uri="{FF2B5EF4-FFF2-40B4-BE49-F238E27FC236}">
                <a16:creationId xmlns:a16="http://schemas.microsoft.com/office/drawing/2014/main" xmlns="" id="{4EE5325C-907D-85E7-1C9A-0CCD0B891392}"/>
              </a:ext>
            </a:extLst>
          </p:cNvPr>
          <p:cNvPicPr>
            <a:picLocks noChangeAspect="1"/>
          </p:cNvPicPr>
          <p:nvPr/>
        </p:nvPicPr>
        <p:blipFill>
          <a:blip r:embed="rId7"/>
          <a:stretch>
            <a:fillRect/>
          </a:stretch>
        </p:blipFill>
        <p:spPr>
          <a:xfrm>
            <a:off x="7627531" y="4298374"/>
            <a:ext cx="4495250" cy="2217695"/>
          </a:xfrm>
          <a:prstGeom prst="rect">
            <a:avLst/>
          </a:prstGeom>
        </p:spPr>
      </p:pic>
    </p:spTree>
    <p:extLst>
      <p:ext uri="{BB962C8B-B14F-4D97-AF65-F5344CB8AC3E}">
        <p14:creationId xmlns:p14="http://schemas.microsoft.com/office/powerpoint/2010/main" val="308839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Pad dat zich een weg door een grasveld kronkelt">
            <a:extLst>
              <a:ext uri="{FF2B5EF4-FFF2-40B4-BE49-F238E27FC236}">
                <a16:creationId xmlns:a16="http://schemas.microsoft.com/office/drawing/2014/main" xmlns="" id="{17093F72-FDEA-F709-CA0C-3896AD6E0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 y="-796528"/>
            <a:ext cx="12508992" cy="8337292"/>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73151" y="3730989"/>
            <a:ext cx="6455664" cy="1709081"/>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A perfect storm!</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Jaarlijks onttrekken we 100 miljard ton aan nieuwe grondstoffen voor onze lineaire economie</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Slechts 9% wordt via recycling weer terug in gebruik genomen.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00" b="0" i="0" u="none" strike="noStrike" kern="1200" cap="none" spc="0" normalizeH="0" baseline="0" noProof="0" dirty="0">
                <a:ln>
                  <a:noFill/>
                </a:ln>
                <a:solidFill>
                  <a:prstClr val="black"/>
                </a:solidFill>
                <a:effectLst/>
                <a:uLnTx/>
                <a:uFillTx/>
                <a:latin typeface="Fedra_book"/>
                <a:ea typeface="+mn-ea"/>
                <a:cs typeface="+mn-cs"/>
              </a:rPr>
              <a:t>Sinds 1970 is ons verbruik van grondstoffen verviervoudigd, terwijl de wereldbevolking is verdubbeld. </a:t>
            </a: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pic>
        <p:nvPicPr>
          <p:cNvPr id="2" name="Picture 2">
            <a:extLst>
              <a:ext uri="{FF2B5EF4-FFF2-40B4-BE49-F238E27FC236}">
                <a16:creationId xmlns:a16="http://schemas.microsoft.com/office/drawing/2014/main" xmlns="" id="{EE4E6E9B-637E-6945-B48D-E2B8E7EEE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4295" y="2627018"/>
            <a:ext cx="4477705" cy="281305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xmlns="" id="{D18A1BF9-517F-9CF5-FFD5-56D37431FA48}"/>
              </a:ext>
            </a:extLst>
          </p:cNvPr>
          <p:cNvPicPr>
            <a:picLocks noChangeAspect="1"/>
          </p:cNvPicPr>
          <p:nvPr/>
        </p:nvPicPr>
        <p:blipFill>
          <a:blip r:embed="rId7"/>
          <a:stretch>
            <a:fillRect/>
          </a:stretch>
        </p:blipFill>
        <p:spPr>
          <a:xfrm>
            <a:off x="7714294" y="2627018"/>
            <a:ext cx="2620741" cy="1518066"/>
          </a:xfrm>
          <a:prstGeom prst="rect">
            <a:avLst/>
          </a:prstGeom>
        </p:spPr>
      </p:pic>
    </p:spTree>
    <p:extLst>
      <p:ext uri="{BB962C8B-B14F-4D97-AF65-F5344CB8AC3E}">
        <p14:creationId xmlns:p14="http://schemas.microsoft.com/office/powerpoint/2010/main" val="1462158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Pad dat zich een weg door een grasveld kronkelt">
            <a:extLst>
              <a:ext uri="{FF2B5EF4-FFF2-40B4-BE49-F238E27FC236}">
                <a16:creationId xmlns:a16="http://schemas.microsoft.com/office/drawing/2014/main" xmlns="" id="{17093F72-FDEA-F709-CA0C-3896AD6E0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 y="-796528"/>
            <a:ext cx="12508992" cy="8337292"/>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73151" y="3730989"/>
            <a:ext cx="6616564" cy="1768200"/>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Positief impact maken</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Bouwen aan een circulaire economie</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Welvaart toegankelijker en robuuster maken, </a:t>
            </a:r>
            <a:r>
              <a:rPr kumimoji="0" lang="nl-NL" sz="1000" b="0" i="0" u="none" strike="noStrike" kern="1200" cap="none" spc="0" normalizeH="0" baseline="0" noProof="0" dirty="0">
                <a:ln>
                  <a:noFill/>
                </a:ln>
                <a:solidFill>
                  <a:prstClr val="black"/>
                </a:solidFill>
                <a:effectLst/>
                <a:uLnTx/>
                <a:uFillTx/>
                <a:latin typeface="Fedra_book"/>
                <a:ea typeface="+mn-ea"/>
                <a:cs typeface="+mn-cs"/>
              </a:rPr>
              <a:t>de economie kan verder groeien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00" b="0" i="0" u="none" strike="noStrike" kern="1200" cap="none" spc="0" normalizeH="0" baseline="0" noProof="0" dirty="0">
                <a:ln>
                  <a:noFill/>
                </a:ln>
                <a:solidFill>
                  <a:prstClr val="black"/>
                </a:solidFill>
                <a:effectLst/>
                <a:uLnTx/>
                <a:uFillTx/>
                <a:latin typeface="Fedra_book"/>
                <a:ea typeface="+mn-ea"/>
                <a:cs typeface="+mn-cs"/>
              </a:rPr>
              <a:t>Loskoppelen van de invoer van (oprakende) grondstoffen (minder systeem risico op externe schokken).  </a:t>
            </a: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pic>
        <p:nvPicPr>
          <p:cNvPr id="7" name="Picture 2" descr="Positief denken werkt echt niet!! | Healthbalance">
            <a:extLst>
              <a:ext uri="{FF2B5EF4-FFF2-40B4-BE49-F238E27FC236}">
                <a16:creationId xmlns:a16="http://schemas.microsoft.com/office/drawing/2014/main" xmlns="" id="{7BB26D2C-6869-F039-5605-A9483483684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260630" y="3849624"/>
            <a:ext cx="920714" cy="9207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Bedrijven die circulaire strategieën toepassen blijken beter bestand tegen  de Covid-19 crisis dan niet-circulaire bedrijven - Duurzaam Ondernemen">
            <a:extLst>
              <a:ext uri="{FF2B5EF4-FFF2-40B4-BE49-F238E27FC236}">
                <a16:creationId xmlns:a16="http://schemas.microsoft.com/office/drawing/2014/main" xmlns="" id="{D441E10D-2076-59C7-7EA9-52C5348D06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3840" y="3728849"/>
            <a:ext cx="4328160" cy="170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553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Pad dat zich een weg door een grasveld kronkelt">
            <a:extLst>
              <a:ext uri="{FF2B5EF4-FFF2-40B4-BE49-F238E27FC236}">
                <a16:creationId xmlns:a16="http://schemas.microsoft.com/office/drawing/2014/main" xmlns="" id="{17093F72-FDEA-F709-CA0C-3896AD6E0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 y="-796528"/>
            <a:ext cx="12508992" cy="8337292"/>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73151" y="3730989"/>
            <a:ext cx="6455664" cy="1709530"/>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Daarom Circulair West!</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Opgericht in juni 2020 om in Noord- en Zuid-Holland ondernemers te helpen circulair te versnellen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Nadruk op ketensamenwerking met bedrijven, overheid en kennisinstanties die graag willen innoveren </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Altijd ten dienste van de ondernemer! </a:t>
            </a: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4"/>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5"/>
          <a:stretch>
            <a:fillRect/>
          </a:stretch>
        </p:blipFill>
        <p:spPr>
          <a:xfrm>
            <a:off x="10050871" y="933188"/>
            <a:ext cx="2081687" cy="1170592"/>
          </a:xfrm>
          <a:prstGeom prst="rect">
            <a:avLst/>
          </a:prstGeom>
        </p:spPr>
      </p:pic>
      <p:sp>
        <p:nvSpPr>
          <p:cNvPr id="7" name="Tekstvak 6">
            <a:extLst>
              <a:ext uri="{FF2B5EF4-FFF2-40B4-BE49-F238E27FC236}">
                <a16:creationId xmlns:a16="http://schemas.microsoft.com/office/drawing/2014/main" xmlns="" id="{BFC41059-3EB6-906C-D3CA-1013DDE8F2BE}"/>
              </a:ext>
            </a:extLst>
          </p:cNvPr>
          <p:cNvSpPr txBox="1"/>
          <p:nvPr/>
        </p:nvSpPr>
        <p:spPr>
          <a:xfrm>
            <a:off x="7001947" y="3014199"/>
            <a:ext cx="3200400" cy="71583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Met verschillende sectoren samenwerken aan icoonprojecten voor toepasbare kennis en het ontwikkelen van circulaire productieprocessen, </a:t>
            </a:r>
            <a:b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-bedrijfsvoering, -producten en –diensten.</a:t>
            </a:r>
          </a:p>
        </p:txBody>
      </p:sp>
      <p:sp>
        <p:nvSpPr>
          <p:cNvPr id="8" name="Tekstvak 7">
            <a:extLst>
              <a:ext uri="{FF2B5EF4-FFF2-40B4-BE49-F238E27FC236}">
                <a16:creationId xmlns:a16="http://schemas.microsoft.com/office/drawing/2014/main" xmlns="" id="{A043E5B0-6FD2-93AD-0ED7-B091965D2C1A}"/>
              </a:ext>
            </a:extLst>
          </p:cNvPr>
          <p:cNvSpPr txBox="1"/>
          <p:nvPr/>
        </p:nvSpPr>
        <p:spPr>
          <a:xfrm>
            <a:off x="8336091" y="4106434"/>
            <a:ext cx="3200400" cy="559961"/>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Inmiddels hebben zich 50 bedrijven en medeoverheden aangesloten bij onze non </a:t>
            </a:r>
            <a:r>
              <a:rPr kumimoji="0" lang="nl-NL" sz="1013" b="0" i="0" u="none" strike="noStrike" kern="1200" cap="none" spc="0" normalizeH="0" baseline="0" noProof="0" dirty="0" err="1">
                <a:ln>
                  <a:noFill/>
                </a:ln>
                <a:solidFill>
                  <a:prstClr val="black"/>
                </a:solidFill>
                <a:effectLst/>
                <a:uLnTx/>
                <a:uFillTx/>
                <a:latin typeface="Calibri" panose="020F0502020204030204"/>
                <a:ea typeface="+mn-ea"/>
                <a:cs typeface="+mn-cs"/>
              </a:rPr>
              <a:t>profit</a:t>
            </a: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 stichting, goed voor bijna 1 miljard euro omzet en zo’n 3.000 medewerkers.</a:t>
            </a:r>
          </a:p>
        </p:txBody>
      </p:sp>
      <p:sp>
        <p:nvSpPr>
          <p:cNvPr id="13" name="Tekstvak 12">
            <a:extLst>
              <a:ext uri="{FF2B5EF4-FFF2-40B4-BE49-F238E27FC236}">
                <a16:creationId xmlns:a16="http://schemas.microsoft.com/office/drawing/2014/main" xmlns="" id="{7DC9AC9F-0604-6D77-CEBC-B453D9951B65}"/>
              </a:ext>
            </a:extLst>
          </p:cNvPr>
          <p:cNvSpPr txBox="1"/>
          <p:nvPr/>
        </p:nvSpPr>
        <p:spPr>
          <a:xfrm>
            <a:off x="9147622" y="5042793"/>
            <a:ext cx="3200400" cy="559961"/>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Door samen te werken – met pioniers - in icoonprojecten versnellen we zo de circulaire transitie naar een toekomstwaardig en toekomstbestendige economie!</a:t>
            </a:r>
          </a:p>
        </p:txBody>
      </p:sp>
    </p:spTree>
    <p:extLst>
      <p:ext uri="{BB962C8B-B14F-4D97-AF65-F5344CB8AC3E}">
        <p14:creationId xmlns:p14="http://schemas.microsoft.com/office/powerpoint/2010/main" val="220738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 Zuid-Hollands Landschap Opzeggen - Gratis Opzegbrief">
            <a:extLst>
              <a:ext uri="{FF2B5EF4-FFF2-40B4-BE49-F238E27FC236}">
                <a16:creationId xmlns:a16="http://schemas.microsoft.com/office/drawing/2014/main" xmlns="" id="{32AD120F-481F-C91B-FD86-FB444FD2AA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86"/>
          <a:stretch/>
        </p:blipFill>
        <p:spPr bwMode="auto">
          <a:xfrm>
            <a:off x="4351922" y="5228775"/>
            <a:ext cx="1744078" cy="1629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DB6BC660-9846-BDB3-AF3D-04A231D1DF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37" t="25884" r="1660"/>
          <a:stretch/>
        </p:blipFill>
        <p:spPr bwMode="auto">
          <a:xfrm>
            <a:off x="0" y="1"/>
            <a:ext cx="7764199" cy="480059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kaart&#10;&#10;Automatisch gegenereerde beschrijving">
            <a:extLst>
              <a:ext uri="{FF2B5EF4-FFF2-40B4-BE49-F238E27FC236}">
                <a16:creationId xmlns:a16="http://schemas.microsoft.com/office/drawing/2014/main" xmlns="" id="{69383E52-FEE5-DDE8-50E8-93B59B8B52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67" t="-1" r="14770" b="31029"/>
          <a:stretch/>
        </p:blipFill>
        <p:spPr>
          <a:xfrm>
            <a:off x="6291835" y="0"/>
            <a:ext cx="5900165" cy="6858000"/>
          </a:xfrm>
          <a:prstGeom prst="rect">
            <a:avLst/>
          </a:prstGeom>
        </p:spPr>
      </p:pic>
      <p:sp>
        <p:nvSpPr>
          <p:cNvPr id="4" name="Tekstvak 3">
            <a:extLst>
              <a:ext uri="{FF2B5EF4-FFF2-40B4-BE49-F238E27FC236}">
                <a16:creationId xmlns:a16="http://schemas.microsoft.com/office/drawing/2014/main" xmlns="" id="{E1EB7A42-21E6-A739-C654-5E524120D9A8}"/>
              </a:ext>
            </a:extLst>
          </p:cNvPr>
          <p:cNvSpPr txBox="1"/>
          <p:nvPr/>
        </p:nvSpPr>
        <p:spPr>
          <a:xfrm>
            <a:off x="1" y="3147797"/>
            <a:ext cx="8113021" cy="2080978"/>
          </a:xfrm>
          <a:prstGeom prst="rect">
            <a:avLst/>
          </a:prstGeom>
          <a:solidFill>
            <a:schemeClr val="bg1"/>
          </a:solidFill>
        </p:spPr>
        <p:txBody>
          <a:bodyPr wrap="square" lIns="270000" tIns="188999" rIns="270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F06900"/>
                </a:solidFill>
                <a:effectLst/>
                <a:uLnTx/>
                <a:uFillTx/>
                <a:latin typeface="Arial Black" panose="020B0604020202020204" pitchFamily="34" charset="0"/>
                <a:ea typeface="+mn-ea"/>
                <a:cs typeface="Arial" panose="020B0604020202020204" pitchFamily="34" charset="0"/>
              </a:rPr>
              <a:t>Onze pioniers</a:t>
            </a:r>
            <a:endParaRPr kumimoji="0" lang="nl-NL" sz="1500" b="1" i="0" u="none" strike="noStrike" kern="1200" cap="none" spc="0" normalizeH="0" baseline="0" noProof="0" dirty="0">
              <a:ln>
                <a:noFill/>
              </a:ln>
              <a:solidFill>
                <a:srgbClr val="F069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2850"/>
              </a:lnSpc>
              <a:spcBef>
                <a:spcPts val="0"/>
              </a:spcBef>
              <a:spcAft>
                <a:spcPts val="0"/>
              </a:spcAft>
              <a:buClr>
                <a:srgbClr val="00AAAA"/>
              </a:buClr>
              <a:buSzPct val="100000"/>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18 </a:t>
            </a:r>
            <a:r>
              <a:rPr kumimoji="0" lang="nl-NL" sz="1400" b="0" i="0" u="none" strike="noStrike" kern="1200" cap="none" spc="0" normalizeH="0" baseline="0" noProof="0" dirty="0" err="1">
                <a:ln>
                  <a:noFill/>
                </a:ln>
                <a:solidFill>
                  <a:prstClr val="black"/>
                </a:solidFill>
                <a:effectLst/>
                <a:uLnTx/>
                <a:uFillTx/>
                <a:latin typeface="Calibri" panose="020F0502020204030204"/>
                <a:ea typeface="+mn-ea"/>
                <a:cs typeface="+mn-cs"/>
              </a:rPr>
              <a:t>young</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professionals werkzaam bij  onze koplopers</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Worden voor 1 dag in de week vrijgemaakt om samen te werken aan onze icoonprojecten (circulaire innovatievraagstukken)</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Voor NPHD onderzochten we hoe de stikstofcrisis in het gebied met hulp en ondersteuning van het bedrijfsleven kan worden gekeerd</a:t>
            </a:r>
          </a:p>
          <a:p>
            <a:pPr marL="257168" marR="0" lvl="0" indent="-257168" algn="l" defTabSz="914400" rtl="0" eaLnBrk="1" fontAlgn="auto" latinLnBrk="0" hangingPunct="1">
              <a:lnSpc>
                <a:spcPts val="2850"/>
              </a:lnSpc>
              <a:spcBef>
                <a:spcPts val="0"/>
              </a:spcBef>
              <a:spcAft>
                <a:spcPts val="0"/>
              </a:spcAft>
              <a:buClr>
                <a:srgbClr val="00AAAA"/>
              </a:buClr>
              <a:buSzPct val="100000"/>
              <a:buFont typeface=".Lucida Grande UI Regular"/>
              <a:buChar char="►"/>
              <a:tabLst/>
              <a:defRPr/>
            </a:pPr>
            <a:r>
              <a:rPr kumimoji="0" lang="nl-NL" sz="1000" b="0" i="0" u="none" strike="noStrike" kern="1200" cap="none" spc="0" normalizeH="0" baseline="0" noProof="0" dirty="0">
                <a:ln>
                  <a:noFill/>
                </a:ln>
                <a:solidFill>
                  <a:prstClr val="black"/>
                </a:solidFill>
                <a:effectLst/>
                <a:uLnTx/>
                <a:uFillTx/>
                <a:latin typeface="Fedra_book"/>
                <a:ea typeface="+mn-ea"/>
                <a:cs typeface="+mn-cs"/>
              </a:rPr>
              <a:t>Inzet een handvest met concrete acties om een coalitie van bedrijven langs een uitvoeringsagenda samen te brengen</a:t>
            </a:r>
            <a:endPar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xmlns="" id="{4E1407E6-83DA-E419-D41C-FF23100C7198}"/>
              </a:ext>
            </a:extLst>
          </p:cNvPr>
          <p:cNvPicPr>
            <a:picLocks noChangeAspect="1"/>
          </p:cNvPicPr>
          <p:nvPr/>
        </p:nvPicPr>
        <p:blipFill>
          <a:blip r:embed="rId6"/>
          <a:stretch>
            <a:fillRect/>
          </a:stretch>
        </p:blipFill>
        <p:spPr>
          <a:xfrm>
            <a:off x="10747822" y="1"/>
            <a:ext cx="664918" cy="1152524"/>
          </a:xfrm>
          <a:prstGeom prst="rect">
            <a:avLst/>
          </a:prstGeom>
        </p:spPr>
      </p:pic>
      <p:pic>
        <p:nvPicPr>
          <p:cNvPr id="6" name="Afbeelding 5">
            <a:extLst>
              <a:ext uri="{FF2B5EF4-FFF2-40B4-BE49-F238E27FC236}">
                <a16:creationId xmlns:a16="http://schemas.microsoft.com/office/drawing/2014/main" xmlns="" id="{30687C4C-150F-CB1A-9F43-2EFCC19A98DE}"/>
              </a:ext>
            </a:extLst>
          </p:cNvPr>
          <p:cNvPicPr>
            <a:picLocks noChangeAspect="1"/>
          </p:cNvPicPr>
          <p:nvPr/>
        </p:nvPicPr>
        <p:blipFill>
          <a:blip r:embed="rId7"/>
          <a:stretch>
            <a:fillRect/>
          </a:stretch>
        </p:blipFill>
        <p:spPr>
          <a:xfrm>
            <a:off x="10050871" y="933188"/>
            <a:ext cx="2081687" cy="1170592"/>
          </a:xfrm>
          <a:prstGeom prst="rect">
            <a:avLst/>
          </a:prstGeom>
        </p:spPr>
      </p:pic>
      <p:pic>
        <p:nvPicPr>
          <p:cNvPr id="1030" name="Picture 6" descr="Staatsbosbeheer Logo PNG Vector (EPS) Free Download">
            <a:extLst>
              <a:ext uri="{FF2B5EF4-FFF2-40B4-BE49-F238E27FC236}">
                <a16:creationId xmlns:a16="http://schemas.microsoft.com/office/drawing/2014/main" xmlns="" id="{9A87A2DF-DA4F-FE89-7533-BB4541CE3E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418" y="5398884"/>
            <a:ext cx="1865235" cy="12994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w Story, design, develop &amp; grow your brand">
            <a:extLst>
              <a:ext uri="{FF2B5EF4-FFF2-40B4-BE49-F238E27FC236}">
                <a16:creationId xmlns:a16="http://schemas.microsoft.com/office/drawing/2014/main" xmlns="" id="{CC44A015-00F9-3466-D4DC-BDD656A782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9711" y="5656950"/>
            <a:ext cx="2532211" cy="74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732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Kantoorthema">
  <a:themeElements>
    <a:clrScheme name="Dunea">
      <a:dk1>
        <a:srgbClr val="000000"/>
      </a:dk1>
      <a:lt1>
        <a:srgbClr val="FFFFFF"/>
      </a:lt1>
      <a:dk2>
        <a:srgbClr val="0079A2"/>
      </a:dk2>
      <a:lt2>
        <a:srgbClr val="FFFFFF"/>
      </a:lt2>
      <a:accent1>
        <a:srgbClr val="0079A2"/>
      </a:accent1>
      <a:accent2>
        <a:srgbClr val="FFFFFF"/>
      </a:accent2>
      <a:accent3>
        <a:srgbClr val="000000"/>
      </a:accent3>
      <a:accent4>
        <a:srgbClr val="0079A2"/>
      </a:accent4>
      <a:accent5>
        <a:srgbClr val="FFFFFF"/>
      </a:accent5>
      <a:accent6>
        <a:srgbClr val="000000"/>
      </a:accent6>
      <a:hlink>
        <a:srgbClr val="0079A2"/>
      </a:hlink>
      <a:folHlink>
        <a:srgbClr val="954F72"/>
      </a:folHlink>
    </a:clrScheme>
    <a:fontScheme name="Dune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e Dunea.potx" id="{DEB18264-EA71-4276-B6E6-9F451F522D68}" vid="{67F5D6AD-ADBA-4209-BD7F-A562BA974AAE}"/>
    </a:ext>
  </a:extLst>
</a:theme>
</file>

<file path=ppt/theme/theme3.xml><?xml version="1.0" encoding="utf-8"?>
<a:theme xmlns:a="http://schemas.openxmlformats.org/drawingml/2006/main" name="1_Kantoorthema">
  <a:themeElements>
    <a:clrScheme name="Dunea">
      <a:dk1>
        <a:srgbClr val="000000"/>
      </a:dk1>
      <a:lt1>
        <a:srgbClr val="FFFFFF"/>
      </a:lt1>
      <a:dk2>
        <a:srgbClr val="0079A2"/>
      </a:dk2>
      <a:lt2>
        <a:srgbClr val="FFFFFF"/>
      </a:lt2>
      <a:accent1>
        <a:srgbClr val="0079A2"/>
      </a:accent1>
      <a:accent2>
        <a:srgbClr val="FFFFFF"/>
      </a:accent2>
      <a:accent3>
        <a:srgbClr val="000000"/>
      </a:accent3>
      <a:accent4>
        <a:srgbClr val="0079A2"/>
      </a:accent4>
      <a:accent5>
        <a:srgbClr val="FFFFFF"/>
      </a:accent5>
      <a:accent6>
        <a:srgbClr val="000000"/>
      </a:accent6>
      <a:hlink>
        <a:srgbClr val="0079A2"/>
      </a:hlink>
      <a:folHlink>
        <a:srgbClr val="954F72"/>
      </a:folHlink>
    </a:clrScheme>
    <a:fontScheme name="Dune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e Dunea.potx" id="{DEB18264-EA71-4276-B6E6-9F451F522D68}" vid="{67F5D6AD-ADBA-4209-BD7F-A562BA974AAE}"/>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2416</Words>
  <Application>Microsoft Office PowerPoint</Application>
  <PresentationFormat>Custom</PresentationFormat>
  <Paragraphs>157</Paragraphs>
  <Slides>22</Slides>
  <Notes>21</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Kantoorthema</vt:lpstr>
      <vt:lpstr>3_Kantoorthema</vt:lpstr>
      <vt:lpstr>1_Kantoorthema</vt:lpstr>
      <vt:lpstr>Stikstofaanpak  Park Hollandse Duinen  Samen werken aan stikstofreductie, een aanpak met bedrijven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Introductie Nationaal Park Hollandse Duinen</dc:title>
  <dc:creator>Georgette Leltz</dc:creator>
  <cp:lastModifiedBy>10</cp:lastModifiedBy>
  <cp:revision>11</cp:revision>
  <dcterms:created xsi:type="dcterms:W3CDTF">2021-05-21T11:39:02Z</dcterms:created>
  <dcterms:modified xsi:type="dcterms:W3CDTF">2023-03-29T14:18:37Z</dcterms:modified>
</cp:coreProperties>
</file>